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92" r:id="rId5"/>
    <p:sldId id="306" r:id="rId6"/>
    <p:sldId id="293" r:id="rId7"/>
    <p:sldId id="294" r:id="rId8"/>
    <p:sldId id="303" r:id="rId9"/>
    <p:sldId id="298" r:id="rId10"/>
    <p:sldId id="296" r:id="rId11"/>
    <p:sldId id="297" r:id="rId12"/>
    <p:sldId id="300" r:id="rId13"/>
    <p:sldId id="287" r:id="rId14"/>
    <p:sldId id="304" r:id="rId15"/>
    <p:sldId id="305" r:id="rId16"/>
    <p:sldId id="299" r:id="rId17"/>
    <p:sldId id="301" r:id="rId18"/>
    <p:sldId id="302" r:id="rId19"/>
    <p:sldId id="289" r:id="rId20"/>
  </p:sldIdLst>
  <p:sldSz cx="12192000" cy="6858000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B00"/>
    <a:srgbClr val="0053AD"/>
    <a:srgbClr val="B0E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08B53-3D8C-4485-A305-28B2D186909D}" v="1" dt="2022-10-21T09:14:25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103" autoAdjust="0"/>
  </p:normalViewPr>
  <p:slideViewPr>
    <p:cSldViewPr snapToGrid="0">
      <p:cViewPr varScale="1">
        <p:scale>
          <a:sx n="43" d="100"/>
          <a:sy n="43" d="100"/>
        </p:scale>
        <p:origin x="15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Lemmens" userId="aba71d58-1f02-43f4-94f6-2dd27e858a8a" providerId="ADAL" clId="{79108B53-3D8C-4485-A305-28B2D186909D}"/>
    <pc:docChg chg="undo custSel addSld modSld">
      <pc:chgData name="Ingrid Lemmens" userId="aba71d58-1f02-43f4-94f6-2dd27e858a8a" providerId="ADAL" clId="{79108B53-3D8C-4485-A305-28B2D186909D}" dt="2022-10-21T09:33:45.921" v="1232"/>
      <pc:docMkLst>
        <pc:docMk/>
      </pc:docMkLst>
      <pc:sldChg chg="modNotesTx">
        <pc:chgData name="Ingrid Lemmens" userId="aba71d58-1f02-43f4-94f6-2dd27e858a8a" providerId="ADAL" clId="{79108B53-3D8C-4485-A305-28B2D186909D}" dt="2022-10-21T09:05:17.156" v="684" actId="20577"/>
        <pc:sldMkLst>
          <pc:docMk/>
          <pc:sldMk cId="3943986" sldId="287"/>
        </pc:sldMkLst>
      </pc:sldChg>
      <pc:sldChg chg="addSp modSp mod modNotesTx">
        <pc:chgData name="Ingrid Lemmens" userId="aba71d58-1f02-43f4-94f6-2dd27e858a8a" providerId="ADAL" clId="{79108B53-3D8C-4485-A305-28B2D186909D}" dt="2022-10-21T09:33:45.921" v="1232"/>
        <pc:sldMkLst>
          <pc:docMk/>
          <pc:sldMk cId="3171319067" sldId="289"/>
        </pc:sldMkLst>
        <pc:spChg chg="add mod">
          <ac:chgData name="Ingrid Lemmens" userId="aba71d58-1f02-43f4-94f6-2dd27e858a8a" providerId="ADAL" clId="{79108B53-3D8C-4485-A305-28B2D186909D}" dt="2022-10-21T09:33:45.921" v="1232"/>
          <ac:spMkLst>
            <pc:docMk/>
            <pc:sldMk cId="3171319067" sldId="289"/>
            <ac:spMk id="3" creationId="{A8F58CBA-15D8-6F25-E295-830260D69DBD}"/>
          </ac:spMkLst>
        </pc:spChg>
      </pc:sldChg>
      <pc:sldChg chg="modNotesTx">
        <pc:chgData name="Ingrid Lemmens" userId="aba71d58-1f02-43f4-94f6-2dd27e858a8a" providerId="ADAL" clId="{79108B53-3D8C-4485-A305-28B2D186909D}" dt="2022-10-21T08:52:19.717" v="0" actId="20577"/>
        <pc:sldMkLst>
          <pc:docMk/>
          <pc:sldMk cId="3753412886" sldId="292"/>
        </pc:sldMkLst>
      </pc:sldChg>
      <pc:sldChg chg="modNotesTx">
        <pc:chgData name="Ingrid Lemmens" userId="aba71d58-1f02-43f4-94f6-2dd27e858a8a" providerId="ADAL" clId="{79108B53-3D8C-4485-A305-28B2D186909D}" dt="2022-10-21T08:52:22.803" v="1" actId="20577"/>
        <pc:sldMkLst>
          <pc:docMk/>
          <pc:sldMk cId="891219878" sldId="293"/>
        </pc:sldMkLst>
      </pc:sldChg>
      <pc:sldChg chg="modNotesTx">
        <pc:chgData name="Ingrid Lemmens" userId="aba71d58-1f02-43f4-94f6-2dd27e858a8a" providerId="ADAL" clId="{79108B53-3D8C-4485-A305-28B2D186909D}" dt="2022-10-21T08:56:29.124" v="429" actId="20577"/>
        <pc:sldMkLst>
          <pc:docMk/>
          <pc:sldMk cId="3098509158" sldId="294"/>
        </pc:sldMkLst>
      </pc:sldChg>
      <pc:sldChg chg="modSp mod modNotesTx">
        <pc:chgData name="Ingrid Lemmens" userId="aba71d58-1f02-43f4-94f6-2dd27e858a8a" providerId="ADAL" clId="{79108B53-3D8C-4485-A305-28B2D186909D}" dt="2022-10-21T09:00:19.661" v="604" actId="20577"/>
        <pc:sldMkLst>
          <pc:docMk/>
          <pc:sldMk cId="3448847126" sldId="296"/>
        </pc:sldMkLst>
        <pc:spChg chg="mod">
          <ac:chgData name="Ingrid Lemmens" userId="aba71d58-1f02-43f4-94f6-2dd27e858a8a" providerId="ADAL" clId="{79108B53-3D8C-4485-A305-28B2D186909D}" dt="2022-10-21T09:00:19.661" v="604" actId="20577"/>
          <ac:spMkLst>
            <pc:docMk/>
            <pc:sldMk cId="3448847126" sldId="296"/>
            <ac:spMk id="3" creationId="{28D2A07F-A4F5-5824-CB0F-CE55346476AE}"/>
          </ac:spMkLst>
        </pc:spChg>
      </pc:sldChg>
      <pc:sldChg chg="modNotesTx">
        <pc:chgData name="Ingrid Lemmens" userId="aba71d58-1f02-43f4-94f6-2dd27e858a8a" providerId="ADAL" clId="{79108B53-3D8C-4485-A305-28B2D186909D}" dt="2022-10-21T09:01:59.423" v="605" actId="20577"/>
        <pc:sldMkLst>
          <pc:docMk/>
          <pc:sldMk cId="3114286403" sldId="297"/>
        </pc:sldMkLst>
      </pc:sldChg>
      <pc:sldChg chg="modNotesTx">
        <pc:chgData name="Ingrid Lemmens" userId="aba71d58-1f02-43f4-94f6-2dd27e858a8a" providerId="ADAL" clId="{79108B53-3D8C-4485-A305-28B2D186909D}" dt="2022-10-21T09:32:00.498" v="1230" actId="5793"/>
        <pc:sldMkLst>
          <pc:docMk/>
          <pc:sldMk cId="588699559" sldId="298"/>
        </pc:sldMkLst>
      </pc:sldChg>
      <pc:sldChg chg="delSp modSp mod modNotesTx">
        <pc:chgData name="Ingrid Lemmens" userId="aba71d58-1f02-43f4-94f6-2dd27e858a8a" providerId="ADAL" clId="{79108B53-3D8C-4485-A305-28B2D186909D}" dt="2022-10-21T09:11:21.369" v="1016" actId="20577"/>
        <pc:sldMkLst>
          <pc:docMk/>
          <pc:sldMk cId="4062325106" sldId="299"/>
        </pc:sldMkLst>
        <pc:spChg chg="mod">
          <ac:chgData name="Ingrid Lemmens" userId="aba71d58-1f02-43f4-94f6-2dd27e858a8a" providerId="ADAL" clId="{79108B53-3D8C-4485-A305-28B2D186909D}" dt="2022-10-21T09:11:21.369" v="1016" actId="20577"/>
          <ac:spMkLst>
            <pc:docMk/>
            <pc:sldMk cId="4062325106" sldId="299"/>
            <ac:spMk id="3" creationId="{5EBE97F1-1494-3265-6D15-BB4322E32DA5}"/>
          </ac:spMkLst>
        </pc:spChg>
        <pc:picChg chg="mod">
          <ac:chgData name="Ingrid Lemmens" userId="aba71d58-1f02-43f4-94f6-2dd27e858a8a" providerId="ADAL" clId="{79108B53-3D8C-4485-A305-28B2D186909D}" dt="2022-10-21T09:11:02.490" v="1009" actId="1076"/>
          <ac:picMkLst>
            <pc:docMk/>
            <pc:sldMk cId="4062325106" sldId="299"/>
            <ac:picMk id="16" creationId="{9ED23F8B-47B1-8F28-3A40-74611B206CCE}"/>
          </ac:picMkLst>
        </pc:picChg>
        <pc:cxnChg chg="del">
          <ac:chgData name="Ingrid Lemmens" userId="aba71d58-1f02-43f4-94f6-2dd27e858a8a" providerId="ADAL" clId="{79108B53-3D8C-4485-A305-28B2D186909D}" dt="2022-10-21T09:07:37.663" v="690" actId="478"/>
          <ac:cxnSpMkLst>
            <pc:docMk/>
            <pc:sldMk cId="4062325106" sldId="299"/>
            <ac:cxnSpMk id="6" creationId="{8EB78F6C-B858-78D2-CCDA-6BBC2D2E413D}"/>
          </ac:cxnSpMkLst>
        </pc:cxnChg>
        <pc:cxnChg chg="del">
          <ac:chgData name="Ingrid Lemmens" userId="aba71d58-1f02-43f4-94f6-2dd27e858a8a" providerId="ADAL" clId="{79108B53-3D8C-4485-A305-28B2D186909D}" dt="2022-10-21T09:07:36.244" v="689" actId="478"/>
          <ac:cxnSpMkLst>
            <pc:docMk/>
            <pc:sldMk cId="4062325106" sldId="299"/>
            <ac:cxnSpMk id="7" creationId="{2AD2E6BC-A4C6-4EB3-7F6E-498AD3E353E0}"/>
          </ac:cxnSpMkLst>
        </pc:cxnChg>
      </pc:sldChg>
      <pc:sldChg chg="modSp mod modNotesTx">
        <pc:chgData name="Ingrid Lemmens" userId="aba71d58-1f02-43f4-94f6-2dd27e858a8a" providerId="ADAL" clId="{79108B53-3D8C-4485-A305-28B2D186909D}" dt="2022-10-21T09:05:06.448" v="683" actId="20577"/>
        <pc:sldMkLst>
          <pc:docMk/>
          <pc:sldMk cId="1894604966" sldId="300"/>
        </pc:sldMkLst>
        <pc:spChg chg="mod">
          <ac:chgData name="Ingrid Lemmens" userId="aba71d58-1f02-43f4-94f6-2dd27e858a8a" providerId="ADAL" clId="{79108B53-3D8C-4485-A305-28B2D186909D}" dt="2022-10-21T09:04:44.033" v="682" actId="20577"/>
          <ac:spMkLst>
            <pc:docMk/>
            <pc:sldMk cId="1894604966" sldId="300"/>
            <ac:spMk id="2" creationId="{80CFD954-EEF3-0511-3AEB-ABDEF406F4D7}"/>
          </ac:spMkLst>
        </pc:spChg>
      </pc:sldChg>
      <pc:sldChg chg="modSp mod modNotesTx">
        <pc:chgData name="Ingrid Lemmens" userId="aba71d58-1f02-43f4-94f6-2dd27e858a8a" providerId="ADAL" clId="{79108B53-3D8C-4485-A305-28B2D186909D}" dt="2022-10-21T09:13:21.568" v="1141" actId="20577"/>
        <pc:sldMkLst>
          <pc:docMk/>
          <pc:sldMk cId="672934830" sldId="301"/>
        </pc:sldMkLst>
        <pc:spChg chg="mod">
          <ac:chgData name="Ingrid Lemmens" userId="aba71d58-1f02-43f4-94f6-2dd27e858a8a" providerId="ADAL" clId="{79108B53-3D8C-4485-A305-28B2D186909D}" dt="2022-10-21T09:13:21.568" v="1141" actId="20577"/>
          <ac:spMkLst>
            <pc:docMk/>
            <pc:sldMk cId="672934830" sldId="301"/>
            <ac:spMk id="3" creationId="{BA00D3D3-888B-2F12-6A33-D3B69C68FA70}"/>
          </ac:spMkLst>
        </pc:spChg>
      </pc:sldChg>
      <pc:sldChg chg="modSp mod modNotesTx">
        <pc:chgData name="Ingrid Lemmens" userId="aba71d58-1f02-43f4-94f6-2dd27e858a8a" providerId="ADAL" clId="{79108B53-3D8C-4485-A305-28B2D186909D}" dt="2022-10-21T09:13:48.898" v="1151" actId="20577"/>
        <pc:sldMkLst>
          <pc:docMk/>
          <pc:sldMk cId="3206275107" sldId="302"/>
        </pc:sldMkLst>
        <pc:spChg chg="mod">
          <ac:chgData name="Ingrid Lemmens" userId="aba71d58-1f02-43f4-94f6-2dd27e858a8a" providerId="ADAL" clId="{79108B53-3D8C-4485-A305-28B2D186909D}" dt="2022-10-21T09:13:40.386" v="1150" actId="20577"/>
          <ac:spMkLst>
            <pc:docMk/>
            <pc:sldMk cId="3206275107" sldId="302"/>
            <ac:spMk id="3" creationId="{92747782-A24C-7047-E0E2-832CEE83E079}"/>
          </ac:spMkLst>
        </pc:spChg>
      </pc:sldChg>
      <pc:sldChg chg="modNotesTx">
        <pc:chgData name="Ingrid Lemmens" userId="aba71d58-1f02-43f4-94f6-2dd27e858a8a" providerId="ADAL" clId="{79108B53-3D8C-4485-A305-28B2D186909D}" dt="2022-10-21T08:56:43.444" v="430" actId="20577"/>
        <pc:sldMkLst>
          <pc:docMk/>
          <pc:sldMk cId="111925454" sldId="303"/>
        </pc:sldMkLst>
      </pc:sldChg>
      <pc:sldChg chg="modNotesTx">
        <pc:chgData name="Ingrid Lemmens" userId="aba71d58-1f02-43f4-94f6-2dd27e858a8a" providerId="ADAL" clId="{79108B53-3D8C-4485-A305-28B2D186909D}" dt="2022-10-21T09:05:40.082" v="686" actId="5793"/>
        <pc:sldMkLst>
          <pc:docMk/>
          <pc:sldMk cId="708656153" sldId="304"/>
        </pc:sldMkLst>
      </pc:sldChg>
      <pc:sldChg chg="modNotesTx">
        <pc:chgData name="Ingrid Lemmens" userId="aba71d58-1f02-43f4-94f6-2dd27e858a8a" providerId="ADAL" clId="{79108B53-3D8C-4485-A305-28B2D186909D}" dt="2022-10-21T09:06:46.396" v="687" actId="20577"/>
        <pc:sldMkLst>
          <pc:docMk/>
          <pc:sldMk cId="523078457" sldId="305"/>
        </pc:sldMkLst>
      </pc:sldChg>
      <pc:sldChg chg="delSp modSp new mod">
        <pc:chgData name="Ingrid Lemmens" userId="aba71d58-1f02-43f4-94f6-2dd27e858a8a" providerId="ADAL" clId="{79108B53-3D8C-4485-A305-28B2D186909D}" dt="2022-10-21T09:32:15.391" v="1231" actId="478"/>
        <pc:sldMkLst>
          <pc:docMk/>
          <pc:sldMk cId="554206873" sldId="306"/>
        </pc:sldMkLst>
        <pc:spChg chg="del">
          <ac:chgData name="Ingrid Lemmens" userId="aba71d58-1f02-43f4-94f6-2dd27e858a8a" providerId="ADAL" clId="{79108B53-3D8C-4485-A305-28B2D186909D}" dt="2022-10-21T09:32:15.391" v="1231" actId="478"/>
          <ac:spMkLst>
            <pc:docMk/>
            <pc:sldMk cId="554206873" sldId="306"/>
            <ac:spMk id="2" creationId="{E935355F-5A03-0BA6-728C-036689D17257}"/>
          </ac:spMkLst>
        </pc:spChg>
        <pc:spChg chg="mod">
          <ac:chgData name="Ingrid Lemmens" userId="aba71d58-1f02-43f4-94f6-2dd27e858a8a" providerId="ADAL" clId="{79108B53-3D8C-4485-A305-28B2D186909D}" dt="2022-10-21T09:12:25.318" v="1098" actId="20577"/>
          <ac:spMkLst>
            <pc:docMk/>
            <pc:sldMk cId="554206873" sldId="306"/>
            <ac:spMk id="3" creationId="{D516D75D-004E-3411-1BE5-7E873CE52F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39107-B806-498D-8351-F905233ED9D6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7C13-CFE4-4333-BD8D-8763AB3FD5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57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972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00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398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63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517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  <a:p>
            <a:pPr marL="171450" indent="-171450">
              <a:buFontTx/>
              <a:buChar char="-"/>
            </a:pPr>
            <a:endParaRPr lang="nl-NL" dirty="0"/>
          </a:p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237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48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61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792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107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56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14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101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771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6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F7C13-CFE4-4333-BD8D-8763AB3FD53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32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C3A2799D-0877-4E51-BA3A-DB4F344E42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10669" cy="69375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EF10933-0917-48B5-BF4F-A31547A577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950693"/>
            <a:ext cx="8696739" cy="158487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rgbClr val="0053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Schrijf hier </a:t>
            </a:r>
            <a:br>
              <a:rPr lang="nl-NL"/>
            </a:br>
            <a:r>
              <a:rPr lang="nl-NL"/>
              <a:t>jouw titel in </a:t>
            </a:r>
            <a:br>
              <a:rPr lang="nl-NL"/>
            </a:br>
            <a:r>
              <a:rPr lang="nl-NL"/>
              <a:t>minimaal drie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4314CD-6AFA-4000-A62D-5BEDED265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2809169"/>
            <a:ext cx="8696740" cy="232575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53A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6B9AAA-EC08-48AF-A22B-8D7A1FF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C839A8-2F95-4861-A757-6A486DE1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5B94C3-9019-4DA5-AC58-0AAE548A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93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3CCA6-BA35-4797-84CC-135D1549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08AFB1-FBEE-49EA-B771-989EE052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3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F5E428-5743-41F9-8104-854F83612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70777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4879A42-83EA-402F-87B1-EB85565B2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3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78B488B-A6F7-4C69-888F-00EE849C6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70777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BCD07C1-30A4-412B-9743-EB151823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40B7CB4-F410-4FCD-A884-7D20CA33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7F43B2B-ACA2-4CD4-9C36-E7C65FF6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ED60EB67-081C-453A-9E4A-18AFD3AA04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6" t="21785" r="12031" b="27979"/>
          <a:stretch/>
        </p:blipFill>
        <p:spPr>
          <a:xfrm>
            <a:off x="10264499" y="6076193"/>
            <a:ext cx="1654728" cy="5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14EFC-51C6-45D9-A16C-35B3DA05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45D8706-A074-4701-8F40-9AB24DA7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3BA3B3-07CC-4999-A00E-7A65DBE8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E42AA3-60B3-4FF8-8655-5F40D5E0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CAC338B1-7104-4A14-9559-02D31750CE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6" t="21785" r="12031" b="27979"/>
          <a:stretch/>
        </p:blipFill>
        <p:spPr>
          <a:xfrm>
            <a:off x="10264499" y="6076193"/>
            <a:ext cx="1654728" cy="5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1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0D7D24EE-E0D2-44E9-BD2A-14939C3A55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69B624B-6E72-415B-9937-DD15FC646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085D2A-E927-41CC-B88C-54EA12AB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53AD"/>
                </a:solidFill>
              </a:defRPr>
            </a:lvl1pPr>
            <a:lvl2pPr>
              <a:defRPr sz="2800">
                <a:solidFill>
                  <a:srgbClr val="0053AD"/>
                </a:solidFill>
              </a:defRPr>
            </a:lvl2pPr>
            <a:lvl3pPr>
              <a:defRPr sz="2400">
                <a:solidFill>
                  <a:srgbClr val="0053AD"/>
                </a:solidFill>
              </a:defRPr>
            </a:lvl3pPr>
            <a:lvl4pPr>
              <a:defRPr sz="2000">
                <a:solidFill>
                  <a:srgbClr val="0053AD"/>
                </a:solidFill>
              </a:defRPr>
            </a:lvl4pPr>
            <a:lvl5pPr>
              <a:defRPr sz="2000">
                <a:solidFill>
                  <a:srgbClr val="0053AD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8B1EB0-4DA7-4AC3-BABA-8F5790DC6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53A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144169-A20E-4A4C-A6CC-BACA66C9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96E7B1-76C6-4E64-B5E2-C6D73909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1BD41E-E965-4C7A-881B-D89731E4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71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D8BB455-9235-41EE-A63C-FD9DA927C7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F25CE0-41B6-4AD7-A40A-3E3D0813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F4B93C8-82AD-4716-A9BC-DDA0F09A3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53A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29C37E-D703-4B28-808C-B0E512F94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53A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EE6C9F-5638-4FF4-A54F-CC77406A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47EE29-4770-43EC-96AE-B250394B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FCCC7D-7D50-4CDA-B6F8-AAE6CF78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92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96E7A2B2-D35B-40FB-8611-CD42FD5CC8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7580B-FA34-4203-BB7A-6B91C133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CDA330-19A3-45C5-AAE2-26BAD1DA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5121D-6E34-40F7-8443-8A1AC14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9B54747-9DAC-433E-9431-446731C338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5963" y="506413"/>
            <a:ext cx="7035800" cy="1362075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rgbClr val="0053AD"/>
                </a:solidFill>
              </a:defRPr>
            </a:lvl1pPr>
          </a:lstStyle>
          <a:p>
            <a:pPr lvl="0"/>
            <a:r>
              <a:rPr lang="nl-NL"/>
              <a:t>Contactgegevens of andere afsluiting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D67FFE77-FE86-4A3D-8AB2-D37EA66A5C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5963" y="2176119"/>
            <a:ext cx="7035800" cy="3737664"/>
          </a:xfrm>
        </p:spPr>
        <p:txBody>
          <a:bodyPr/>
          <a:lstStyle>
            <a:lvl1pPr marL="0" indent="0" algn="l">
              <a:lnSpc>
                <a:spcPct val="80000"/>
              </a:lnSpc>
              <a:buNone/>
              <a:defRPr>
                <a:solidFill>
                  <a:srgbClr val="0053AD"/>
                </a:solidFill>
              </a:defRPr>
            </a:lvl1pPr>
          </a:lstStyle>
          <a:p>
            <a:pPr lvl="0"/>
            <a:r>
              <a:rPr lang="nl-NL"/>
              <a:t>Naam:</a:t>
            </a:r>
          </a:p>
          <a:p>
            <a:pPr lvl="0"/>
            <a:r>
              <a:rPr lang="nl-NL"/>
              <a:t>Mobielnummer:</a:t>
            </a:r>
          </a:p>
          <a:p>
            <a:pPr lvl="0"/>
            <a:r>
              <a:rPr lang="nl-NL"/>
              <a:t>Emailadres:</a:t>
            </a:r>
          </a:p>
          <a:p>
            <a:pPr lvl="0"/>
            <a:endParaRPr lang="nl-NL"/>
          </a:p>
          <a:p>
            <a:pPr lvl="0"/>
            <a:endParaRPr lang="nl-NL"/>
          </a:p>
          <a:p>
            <a:pPr lvl="0"/>
            <a:r>
              <a:rPr lang="nl-NL"/>
              <a:t>Zorgenzekerheid.nl</a:t>
            </a:r>
          </a:p>
        </p:txBody>
      </p:sp>
    </p:spTree>
    <p:extLst>
      <p:ext uri="{BB962C8B-B14F-4D97-AF65-F5344CB8AC3E}">
        <p14:creationId xmlns:p14="http://schemas.microsoft.com/office/powerpoint/2010/main" val="414797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2D0C4B-3E7A-4DAC-BE77-3E51B60E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FB002A-5BAD-4F93-B22F-0236DC9D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1C3512-76A5-4F6B-9A0F-4A89473A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1CCE07A-D38B-4A6B-A9AE-89A2016A51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8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2D0C4B-3E7A-4DAC-BE77-3E51B60E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FB002A-5BAD-4F93-B22F-0236DC9D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1C3512-76A5-4F6B-9A0F-4A89473A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355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1D8F-61A3-495A-8308-F6E3E3A7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197FA5-2B9B-45C2-B40F-FDE8627C2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0063A6-044F-452B-BA2A-4CB33B95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2AD099-C813-4CB1-B29A-99CD5598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2173C1-F3F0-4B49-9BA0-571CAD46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56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0B06014-EAAF-44CB-B8FA-959C067AD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F5BA5E-3DC4-4AE3-9F43-0FF04B193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9DB32E-958F-4557-94D3-B42706FB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65BFBA-4FE9-409E-A3ED-85C7A4CF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9A5599-EE36-4074-B4C6-1EE7863D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3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4BF63572-1EC6-4233-92C7-B6D29EFE4D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6764" y="2503282"/>
            <a:ext cx="5382760" cy="336724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E18FFE7-7F85-4A95-AA99-36AFD271D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7412" y="2862469"/>
            <a:ext cx="2737075" cy="1739347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l-NL"/>
              <a:t>Schrijf hier </a:t>
            </a:r>
            <a:br>
              <a:rPr lang="nl-NL"/>
            </a:br>
            <a:r>
              <a:rPr lang="nl-NL"/>
              <a:t>jouw titel in </a:t>
            </a:r>
            <a:br>
              <a:rPr lang="nl-NL"/>
            </a:br>
            <a:r>
              <a:rPr lang="nl-NL"/>
              <a:t>meer regels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DFBC87-01FF-459D-A477-EF34949E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401C68-7B53-4A9E-99AB-8EE19609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C264C2-ABA4-494E-94A1-66409788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45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69D7110-30E4-492A-8374-387DEDC589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591" y="2503282"/>
            <a:ext cx="5378647" cy="336724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E18FFE7-7F85-4A95-AA99-36AFD271D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0279" y="2630748"/>
            <a:ext cx="2794053" cy="2417046"/>
          </a:xfrm>
        </p:spPr>
        <p:txBody>
          <a:bodyPr>
            <a:noAutofit/>
          </a:bodyPr>
          <a:lstStyle>
            <a:lvl1pPr algn="r"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nl-NL"/>
              <a:t>Schrijf hier </a:t>
            </a:r>
            <a:br>
              <a:rPr lang="nl-NL"/>
            </a:br>
            <a:r>
              <a:rPr lang="nl-NL"/>
              <a:t>jouw titel in </a:t>
            </a:r>
            <a:br>
              <a:rPr lang="nl-NL"/>
            </a:br>
            <a:r>
              <a:rPr lang="nl-NL"/>
              <a:t>meer regels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DFBC87-01FF-459D-A477-EF34949E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401C68-7B53-4A9E-99AB-8EE19609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C264C2-ABA4-494E-94A1-66409788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692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69D7110-30E4-492A-8374-387DEDC589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3818" y="1783206"/>
            <a:ext cx="5257800" cy="329158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E18FFE7-7F85-4A95-AA99-36AFD271D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4361" y="2011293"/>
            <a:ext cx="2769705" cy="2103507"/>
          </a:xfrm>
        </p:spPr>
        <p:txBody>
          <a:bodyPr>
            <a:noAutofit/>
          </a:bodyPr>
          <a:lstStyle>
            <a:lvl1pPr algn="r"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nl-NL"/>
              <a:t>Schrijf hier </a:t>
            </a:r>
            <a:br>
              <a:rPr lang="nl-NL"/>
            </a:br>
            <a:r>
              <a:rPr lang="nl-NL"/>
              <a:t>jouw titel in </a:t>
            </a:r>
            <a:br>
              <a:rPr lang="nl-NL"/>
            </a:br>
            <a:r>
              <a:rPr lang="nl-NL"/>
              <a:t>meer regels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DFBC87-01FF-459D-A477-EF34949E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401C68-7B53-4A9E-99AB-8EE19609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C264C2-ABA4-494E-94A1-66409788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FE076DF4-31A6-4660-B876-100302FD18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27850" y="1822450"/>
            <a:ext cx="4164013" cy="3290888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</a:lstStyle>
          <a:p>
            <a:pPr lvl="0"/>
            <a:r>
              <a:rPr lang="nl-NL" err="1"/>
              <a:t>Tekstvak</a:t>
            </a:r>
            <a:endParaRPr lang="nl-NL"/>
          </a:p>
        </p:txBody>
      </p:sp>
      <p:pic>
        <p:nvPicPr>
          <p:cNvPr id="12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id="{49EC068F-3B0A-4158-BCB9-6AFD0C8804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6" t="21785" r="12031" b="27979"/>
          <a:stretch/>
        </p:blipFill>
        <p:spPr>
          <a:xfrm>
            <a:off x="10264499" y="6076193"/>
            <a:ext cx="1654728" cy="5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04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28A8D-3857-4C7D-AF22-171FFBDE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FD76EE-E9C2-4C4A-B091-A48E0A436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375"/>
            <a:ext cx="10515600" cy="3651250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7580B-FA34-4203-BB7A-6B91C133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54348" y="6356350"/>
            <a:ext cx="2743200" cy="365125"/>
          </a:xfrm>
        </p:spPr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CDA330-19A3-45C5-AAE2-26BAD1DA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5644" y="6356350"/>
            <a:ext cx="41148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5121D-6E34-40F7-8443-8A1AC14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6026" y="6356350"/>
            <a:ext cx="907774" cy="365125"/>
          </a:xfrm>
        </p:spPr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200CC2A4-EF5F-4FBB-B998-2D6DB01A0A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6" t="21785" r="12031" b="27979"/>
          <a:stretch/>
        </p:blipFill>
        <p:spPr>
          <a:xfrm>
            <a:off x="10264499" y="6076193"/>
            <a:ext cx="1654728" cy="5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3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96E7A2B2-D35B-40FB-8611-CD42FD5CC8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3428A8D-3857-4C7D-AF22-171FFBDE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FD76EE-E9C2-4C4A-B091-A48E0A4363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524539"/>
            <a:ext cx="6914322" cy="3458818"/>
          </a:xfrm>
        </p:spPr>
        <p:txBody>
          <a:bodyPr/>
          <a:lstStyle>
            <a:lvl1pPr marL="0" indent="0" algn="l">
              <a:buNone/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algn="l"/>
            <a:r>
              <a:rPr lang="nl-N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 Onderwerp</a:t>
            </a:r>
          </a:p>
          <a:p>
            <a:pPr algn="l"/>
            <a:r>
              <a:rPr lang="nl-N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 Onderwerp</a:t>
            </a:r>
          </a:p>
          <a:p>
            <a:pPr algn="l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7580B-FA34-4203-BB7A-6B91C133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CDA330-19A3-45C5-AAE2-26BAD1DA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5121D-6E34-40F7-8443-8A1AC14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E781327F-76D0-4219-A4FF-96F890684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18673"/>
            <a:ext cx="6913563" cy="427038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6288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D34DB0E2-C717-448F-99AD-4B9FEDD43B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3428A8D-3857-4C7D-AF22-171FFBDE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FD76EE-E9C2-4C4A-B091-A48E0A4363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524539"/>
            <a:ext cx="6914322" cy="345881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algn="l"/>
            <a:r>
              <a:rPr lang="nl-N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 Onderwerp</a:t>
            </a:r>
          </a:p>
          <a:p>
            <a:pPr algn="l"/>
            <a:r>
              <a:rPr lang="nl-N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 Onderwerp</a:t>
            </a:r>
          </a:p>
          <a:p>
            <a:pPr algn="l"/>
            <a:r>
              <a:rPr lang="nl-N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 Onderwerp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7580B-FA34-4203-BB7A-6B91C133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CDA330-19A3-45C5-AAE2-26BAD1DA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5121D-6E34-40F7-8443-8A1AC14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E781327F-76D0-4219-A4FF-96F890684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18673"/>
            <a:ext cx="6913563" cy="427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6418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7B59BB57-0FCA-47AD-8EBA-48D5A460F4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5BCAAC-C62E-40EE-B042-8DD6BCE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0053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C01DB4-5A0D-4A7F-B955-8B143ED54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2EAD3B-D5E7-4390-96DC-D896A94C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76A36F-C12A-4775-82B2-F8DC7B5C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97EBD7-EDA3-4EF8-A541-7B1F3E19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38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BE3B1872-FE6A-4E6F-9E2A-70CDE9568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618C5AF-5D0F-4DB7-BFD2-7D5B3C5B8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727"/>
          </a:xfrm>
        </p:spPr>
        <p:txBody>
          <a:bodyPr/>
          <a:lstStyle>
            <a:lvl1pPr>
              <a:defRPr b="1">
                <a:solidFill>
                  <a:srgbClr val="0053AD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40E834-E57A-4171-A3EA-10893B8AEAA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468023"/>
            <a:ext cx="4777409" cy="3660775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lvl="0"/>
            <a:r>
              <a:rPr lang="nl-NL" err="1"/>
              <a:t>Tekstvak</a:t>
            </a:r>
            <a:r>
              <a:rPr lang="nl-NL"/>
              <a:t> of illustratie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28A0C4-805E-496F-9A38-52CC953D1F1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993294" y="1468023"/>
            <a:ext cx="3876263" cy="3591201"/>
          </a:xfrm>
        </p:spPr>
        <p:txBody>
          <a:bodyPr/>
          <a:lstStyle>
            <a:lvl1pPr>
              <a:defRPr>
                <a:solidFill>
                  <a:srgbClr val="0053AD"/>
                </a:solidFill>
              </a:defRPr>
            </a:lvl1pPr>
            <a:lvl2pPr>
              <a:defRPr>
                <a:solidFill>
                  <a:srgbClr val="0053AD"/>
                </a:solidFill>
              </a:defRPr>
            </a:lvl2pPr>
            <a:lvl3pPr>
              <a:defRPr>
                <a:solidFill>
                  <a:srgbClr val="0053AD"/>
                </a:solidFill>
              </a:defRPr>
            </a:lvl3pPr>
            <a:lvl4pPr>
              <a:defRPr>
                <a:solidFill>
                  <a:srgbClr val="0053AD"/>
                </a:solidFill>
              </a:defRPr>
            </a:lvl4pPr>
            <a:lvl5pPr>
              <a:defRPr>
                <a:solidFill>
                  <a:srgbClr val="0053AD"/>
                </a:solidFill>
              </a:defRPr>
            </a:lvl5pPr>
          </a:lstStyle>
          <a:p>
            <a:pPr lvl="0"/>
            <a:r>
              <a:rPr lang="nl-NL" err="1"/>
              <a:t>Tekstvak</a:t>
            </a:r>
            <a:r>
              <a:rPr lang="nl-NL"/>
              <a:t> of </a:t>
            </a:r>
            <a:r>
              <a:rPr lang="nl-NL" err="1"/>
              <a:t>illusatratie</a:t>
            </a:r>
            <a:endParaRPr lang="nl-NL"/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950B35-AE69-4300-993A-EDA50184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52196C-4425-4265-B84B-DC49DFEA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322F37-F7B8-4816-8225-3CE74177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74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70CABD4-3E19-4460-AE9B-8B78CCF9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788419-7AB9-4651-B0B1-D6B1692C9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905EC9-F852-48D3-8B96-281427A26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53611" y="6386720"/>
            <a:ext cx="891207" cy="282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A8D6-C92C-4EEF-BD5D-704EE2C0B9D9}" type="datetimeFigureOut">
              <a:rPr lang="nl-NL" smtClean="0"/>
              <a:t>21-10-2022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4B6ACA-E82E-415D-A53A-92643D8E5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81474"/>
            <a:ext cx="3256722" cy="287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AC990E-B4A0-4A34-A7BC-A7534A31F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381475"/>
            <a:ext cx="1056861" cy="282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EF88-6B02-469D-BF00-72154F51A7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6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0" r:id="rId5"/>
    <p:sldLayoutId id="2147483662" r:id="rId6"/>
    <p:sldLayoutId id="2147483663" r:id="rId7"/>
    <p:sldLayoutId id="2147483651" r:id="rId8"/>
    <p:sldLayoutId id="2147483652" r:id="rId9"/>
    <p:sldLayoutId id="2147483653" r:id="rId10"/>
    <p:sldLayoutId id="2147483654" r:id="rId11"/>
    <p:sldLayoutId id="2147483656" r:id="rId12"/>
    <p:sldLayoutId id="2147483657" r:id="rId13"/>
    <p:sldLayoutId id="2147483664" r:id="rId14"/>
    <p:sldLayoutId id="2147483655" r:id="rId15"/>
    <p:sldLayoutId id="2147483666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3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3A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53A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53A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53A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53A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uisartsen@zorgenzekerheid.n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orginkoop.huisartsen@zorgenzekerheid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C2F27-9D5F-2893-B756-98FBE67867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Zorg en Zekerheid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BB6F73-387E-0FCB-984C-1648E7E60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80DB00"/>
                </a:solidFill>
              </a:rPr>
              <a:t>Informatiebijeenkomst huisartsenzorg</a:t>
            </a:r>
          </a:p>
          <a:p>
            <a:r>
              <a:rPr lang="nl-NL" dirty="0">
                <a:solidFill>
                  <a:srgbClr val="80DB00"/>
                </a:solidFill>
              </a:rPr>
              <a:t>Zorgovereenkomst 2023-2025</a:t>
            </a:r>
          </a:p>
          <a:p>
            <a:r>
              <a:rPr lang="nl-NL" sz="1800" dirty="0">
                <a:solidFill>
                  <a:srgbClr val="FF0000"/>
                </a:solidFill>
              </a:rPr>
              <a:t>NB: sinds de eerste bijeenkomst op 10 oktober is de route van Meer Tijd Voor de Patiënt reeds veranderd. De presentatie is hier op aangepast</a:t>
            </a:r>
          </a:p>
          <a:p>
            <a:endParaRPr lang="nl-NL" dirty="0"/>
          </a:p>
          <a:p>
            <a:r>
              <a:rPr lang="nl-NL" dirty="0">
                <a:solidFill>
                  <a:srgbClr val="B0E0F4"/>
                </a:solidFill>
              </a:rPr>
              <a:t>Oktober 2022</a:t>
            </a:r>
          </a:p>
        </p:txBody>
      </p:sp>
    </p:spTree>
    <p:extLst>
      <p:ext uri="{BB962C8B-B14F-4D97-AF65-F5344CB8AC3E}">
        <p14:creationId xmlns:p14="http://schemas.microsoft.com/office/powerpoint/2010/main" val="3753412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586BA8B-F95B-7997-1BE1-0AC3EC6802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55"/>
          <a:stretch/>
        </p:blipFill>
        <p:spPr>
          <a:xfrm>
            <a:off x="678711" y="1201592"/>
            <a:ext cx="7135744" cy="5103516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ED6E013C-6D32-9CAA-E67D-58183885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0"/>
              <a:t>Integraal Zorgakkoord</a:t>
            </a:r>
          </a:p>
        </p:txBody>
      </p:sp>
    </p:spTree>
    <p:extLst>
      <p:ext uri="{BB962C8B-B14F-4D97-AF65-F5344CB8AC3E}">
        <p14:creationId xmlns:p14="http://schemas.microsoft.com/office/powerpoint/2010/main" val="394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6A88A-DD31-F2ED-1E5C-30331578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4100" kern="120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IZA: financiële kaders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3A342F7-04D6-F9E8-70D9-F50FC976B290}"/>
              </a:ext>
            </a:extLst>
          </p:cNvPr>
          <p:cNvSpPr txBox="1"/>
          <p:nvPr/>
        </p:nvSpPr>
        <p:spPr>
          <a:xfrm>
            <a:off x="838200" y="1418673"/>
            <a:ext cx="6913563" cy="1111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</a:pPr>
            <a:r>
              <a:rPr lang="nl-NL" kern="1200" dirty="0">
                <a:solidFill>
                  <a:srgbClr val="0053A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Afgesproken gemiddelde beschikbare volumegroei, exclusief de indexatie voor loon- en prijsbijstelling per sector en exclusief de transformatie- en investeringsmiddelen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nl-NL" sz="1100" kern="1200" dirty="0">
              <a:solidFill>
                <a:srgbClr val="0053A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B625F4F-0436-7AC6-3966-83D1285F1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24652"/>
              </p:ext>
            </p:extLst>
          </p:nvPr>
        </p:nvGraphicFramePr>
        <p:xfrm>
          <a:off x="838200" y="2631387"/>
          <a:ext cx="6914323" cy="3245124"/>
        </p:xfrm>
        <a:graphic>
          <a:graphicData uri="http://schemas.openxmlformats.org/drawingml/2006/table">
            <a:tbl>
              <a:tblPr firstRow="1" bandRow="1">
                <a:solidFill>
                  <a:srgbClr val="B0E0F4"/>
                </a:solidFill>
                <a:tableStyleId>{21E4AEA4-8DFA-4A89-87EB-49C32662AFE0}</a:tableStyleId>
              </a:tblPr>
              <a:tblGrid>
                <a:gridCol w="2420867">
                  <a:extLst>
                    <a:ext uri="{9D8B030D-6E8A-4147-A177-3AD203B41FA5}">
                      <a16:colId xmlns:a16="http://schemas.microsoft.com/office/drawing/2014/main" val="95894788"/>
                    </a:ext>
                  </a:extLst>
                </a:gridCol>
                <a:gridCol w="1123364">
                  <a:extLst>
                    <a:ext uri="{9D8B030D-6E8A-4147-A177-3AD203B41FA5}">
                      <a16:colId xmlns:a16="http://schemas.microsoft.com/office/drawing/2014/main" val="576421501"/>
                    </a:ext>
                  </a:extLst>
                </a:gridCol>
                <a:gridCol w="1123364">
                  <a:extLst>
                    <a:ext uri="{9D8B030D-6E8A-4147-A177-3AD203B41FA5}">
                      <a16:colId xmlns:a16="http://schemas.microsoft.com/office/drawing/2014/main" val="817537381"/>
                    </a:ext>
                  </a:extLst>
                </a:gridCol>
                <a:gridCol w="1123364">
                  <a:extLst>
                    <a:ext uri="{9D8B030D-6E8A-4147-A177-3AD203B41FA5}">
                      <a16:colId xmlns:a16="http://schemas.microsoft.com/office/drawing/2014/main" val="1155165779"/>
                    </a:ext>
                  </a:extLst>
                </a:gridCol>
                <a:gridCol w="1123364">
                  <a:extLst>
                    <a:ext uri="{9D8B030D-6E8A-4147-A177-3AD203B41FA5}">
                      <a16:colId xmlns:a16="http://schemas.microsoft.com/office/drawing/2014/main" val="22140501"/>
                    </a:ext>
                  </a:extLst>
                </a:gridCol>
              </a:tblGrid>
              <a:tr h="540854">
                <a:tc>
                  <a:txBody>
                    <a:bodyPr/>
                    <a:lstStyle/>
                    <a:p>
                      <a:endParaRPr lang="nl-NL" sz="2400">
                        <a:solidFill>
                          <a:srgbClr val="0053AD"/>
                        </a:solidFill>
                      </a:endParaRP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2023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2024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2025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2026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2503299519"/>
                  </a:ext>
                </a:extLst>
              </a:tr>
              <a:tr h="540854"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MSZ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1,0%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0,8%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0,4%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0,0%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4263436676"/>
                  </a:ext>
                </a:extLst>
              </a:tr>
              <a:tr h="540854"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GGZ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1,0%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0,8%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0,6%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0,4%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2309851841"/>
                  </a:ext>
                </a:extLst>
              </a:tr>
              <a:tr h="540854"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Wijkverpleging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2,4%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3,0%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3,5%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1826956110"/>
                  </a:ext>
                </a:extLst>
              </a:tr>
              <a:tr h="540854"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Huisartsen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2,4%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3,0%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3,5%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3145653349"/>
                  </a:ext>
                </a:extLst>
              </a:tr>
              <a:tr h="540854"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MDZ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2,0%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3,0%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4,0%</a:t>
                      </a:r>
                    </a:p>
                  </a:txBody>
                  <a:tcPr marL="122921" marR="122921" marT="61461" marB="61461"/>
                </a:tc>
                <a:tc>
                  <a:txBody>
                    <a:bodyPr/>
                    <a:lstStyle/>
                    <a:p>
                      <a:r>
                        <a:rPr lang="nl-NL" sz="2400">
                          <a:solidFill>
                            <a:srgbClr val="0053AD"/>
                          </a:solidFill>
                        </a:rPr>
                        <a:t>5,0%</a:t>
                      </a:r>
                    </a:p>
                  </a:txBody>
                  <a:tcPr marL="122921" marR="122921" marT="61461" marB="61461"/>
                </a:tc>
                <a:extLst>
                  <a:ext uri="{0D108BD9-81ED-4DB2-BD59-A6C34878D82A}">
                    <a16:rowId xmlns:a16="http://schemas.microsoft.com/office/drawing/2014/main" val="177289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5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6A88A-DD31-F2ED-1E5C-30331578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14322" cy="688423"/>
          </a:xfrm>
        </p:spPr>
        <p:txBody>
          <a:bodyPr>
            <a:normAutofit fontScale="90000"/>
          </a:bodyPr>
          <a:lstStyle/>
          <a:p>
            <a:r>
              <a:rPr lang="nl-NL"/>
              <a:t>Meer Tijd Voor de Patiënt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E97F1-1494-3265-6D15-BB4322E32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8"/>
            <a:ext cx="7763540" cy="453732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nl-NL" sz="3800">
                <a:latin typeface="+mn-lt"/>
              </a:rPr>
              <a:t>Om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te voldoen aan de grote opgave om in 2023 voor 4,3 miljoen verzekerden MTVP in te kopen,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vooruitlopend op de structurele bekostiging per 2024,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de regeldruk zo veel mogelijk te beheersen,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380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800">
                <a:latin typeface="+mn-lt"/>
              </a:rPr>
              <a:t>Gaan LHV, </a:t>
            </a:r>
            <a:r>
              <a:rPr lang="nl-NL" sz="3800" err="1">
                <a:latin typeface="+mn-lt"/>
              </a:rPr>
              <a:t>InEen</a:t>
            </a:r>
            <a:r>
              <a:rPr lang="nl-NL" sz="3800">
                <a:latin typeface="+mn-lt"/>
              </a:rPr>
              <a:t> en ZN gezamenlijk te werk: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met het selecteren van regio’s en huisartsenpraktijken die in 2023 kunnen starten met MTVP,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het schrijven van de leidraad MTVP,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het ontwikkelen van een te contracteren prestatie MTVP voor 2023,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380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800">
                <a:latin typeface="+mn-lt"/>
              </a:rPr>
              <a:t>Gaan zorgverzekeraars in ZN-verband gezamenlijk te werk: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800">
                <a:latin typeface="+mn-lt"/>
              </a:rPr>
              <a:t>om de contractering en technische uitvoering voor declaratie per 2023 gereed te maken</a:t>
            </a:r>
          </a:p>
          <a:p>
            <a:pPr>
              <a:lnSpc>
                <a:spcPct val="110000"/>
              </a:lnSpc>
            </a:pPr>
            <a:endParaRPr lang="nl-NL" sz="3200">
              <a:latin typeface="+mn-lt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0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6A88A-DD31-F2ED-1E5C-30331578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49409" cy="942679"/>
          </a:xfrm>
        </p:spPr>
        <p:txBody>
          <a:bodyPr>
            <a:normAutofit fontScale="90000"/>
          </a:bodyPr>
          <a:lstStyle/>
          <a:p>
            <a:r>
              <a:rPr lang="nl-NL"/>
              <a:t>Meer Tijd Voor de Patiënt</a:t>
            </a:r>
            <a:br>
              <a:rPr lang="nl-NL"/>
            </a:br>
            <a:r>
              <a:rPr lang="nl-NL">
                <a:solidFill>
                  <a:srgbClr val="80DB00"/>
                </a:solidFill>
              </a:rPr>
              <a:t>de route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E97F1-1494-3265-6D15-BB4322E32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7550888" cy="45401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2000" dirty="0">
                <a:latin typeface="+mn-lt"/>
              </a:rPr>
              <a:t>Voor 1 november kunnen huisartsen met interesse zich melden via VECOZO. In november selectie regio’s en praktijken. </a:t>
            </a:r>
            <a:r>
              <a:rPr lang="nl-NL" sz="20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dit is recent opnieuw besproken tussen brancheorganisaties. Op het moment wordt gezocht naar de beste manier om interesse kenbaar te maken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2000" dirty="0">
              <a:latin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2000" dirty="0">
                <a:latin typeface="+mn-lt"/>
              </a:rPr>
              <a:t>Minimale instapvoorwaarden zoals in IZA genoemd zijn voorwaardelijk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2000" dirty="0">
              <a:latin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2000" dirty="0">
                <a:latin typeface="+mn-lt"/>
              </a:rPr>
              <a:t>Goede verdeling over het land en over verzekeraars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2000" dirty="0">
              <a:latin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2000" dirty="0">
                <a:latin typeface="+mn-lt"/>
              </a:rPr>
              <a:t>Ondertussen schrijven van leidraad door ZN, LHV en </a:t>
            </a:r>
            <a:r>
              <a:rPr lang="nl-NL" sz="2000" dirty="0" err="1">
                <a:latin typeface="+mn-lt"/>
              </a:rPr>
              <a:t>InEen</a:t>
            </a:r>
            <a:r>
              <a:rPr lang="nl-NL" sz="2000" dirty="0">
                <a:latin typeface="+mn-lt"/>
              </a:rPr>
              <a:t> (m</a:t>
            </a:r>
            <a:r>
              <a:rPr lang="nl-NL" sz="2000" b="0" i="0" dirty="0">
                <a:effectLst/>
                <a:latin typeface="+mn-lt"/>
              </a:rPr>
              <a:t>odulair opgebouwd zoals in de al uitgevoerde pilots)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9ED23F8B-47B1-8F28-3A40-74611B206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295" y="87736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2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91731-B70B-76DC-D6D3-B8ECCB8A3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VECOZO </a:t>
            </a:r>
            <a:r>
              <a:rPr lang="nl-NL" err="1"/>
              <a:t>zorginkoopportaal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00D3D3-888B-2F12-6A33-D3B69C68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7292"/>
            <a:ext cx="7710377" cy="4516065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Vragenlijst geopend vanaf 7 oktober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Eenmaal bevestigd kan een vragenlijst niet opnieuw geopend worden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Bekende gegevens worden getoond in VECOZO </a:t>
            </a:r>
            <a:r>
              <a:rPr lang="nl-NL" dirty="0" err="1">
                <a:latin typeface="+mn-lt"/>
              </a:rPr>
              <a:t>zorginkoopportaal</a:t>
            </a:r>
            <a:r>
              <a:rPr lang="nl-NL" dirty="0">
                <a:latin typeface="+mn-lt"/>
              </a:rPr>
              <a:t> aan de start van de vragenlijst (tip: maak schermprint of druk af)</a:t>
            </a:r>
          </a:p>
          <a:p>
            <a:r>
              <a:rPr lang="nl-NL" sz="2400" dirty="0">
                <a:latin typeface="+mn-lt"/>
              </a:rPr>
              <a:t>Let op: CVRM en service &amp; bereikbaarheid: laat geen vooraf ingevulde gegevens zien.</a:t>
            </a:r>
            <a:endParaRPr lang="nl-NL" dirty="0">
              <a:latin typeface="+mn-lt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93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C9316-A2CB-48E0-A9C6-B70223BE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Vervolgproces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47782-A24C-7047-E0E2-832CEE83E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781"/>
            <a:ext cx="7965558" cy="4356576"/>
          </a:xfrm>
        </p:spPr>
        <p:txBody>
          <a:bodyPr>
            <a:normAutofit fontScale="70000" lnSpcReduction="20000"/>
          </a:bodyPr>
          <a:lstStyle/>
          <a:p>
            <a:r>
              <a:rPr lang="nl-NL" dirty="0">
                <a:latin typeface="+mn-lt"/>
              </a:rPr>
              <a:t>Reden vertraging aanbieden overeenkomst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Tekentermijn vier weken (sluitingsdatum 6 november)</a:t>
            </a:r>
          </a:p>
          <a:p>
            <a:pPr>
              <a:lnSpc>
                <a:spcPct val="120000"/>
              </a:lnSpc>
            </a:pPr>
            <a:endParaRPr lang="nl-NL" dirty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nl-NL" dirty="0">
                <a:latin typeface="+mn-lt"/>
              </a:rPr>
              <a:t>Kostenonderzoek </a:t>
            </a:r>
            <a:r>
              <a:rPr lang="nl-NL" dirty="0" err="1">
                <a:latin typeface="+mn-lt"/>
              </a:rPr>
              <a:t>NZa</a:t>
            </a:r>
            <a:r>
              <a:rPr lang="nl-NL" dirty="0">
                <a:latin typeface="+mn-lt"/>
              </a:rPr>
              <a:t> dat mogelijk plaatsvindt tijdens looptijd overeenkomst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Mutaties per kwartaal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Indexaties per jaar</a:t>
            </a:r>
          </a:p>
          <a:p>
            <a:endParaRPr lang="nl-NL" dirty="0">
              <a:latin typeface="+mn-lt"/>
            </a:endParaRPr>
          </a:p>
          <a:p>
            <a:r>
              <a:rPr lang="nl-NL" dirty="0">
                <a:latin typeface="+mn-lt"/>
              </a:rPr>
              <a:t>Toevoegen kan nog steeds in overleg</a:t>
            </a:r>
          </a:p>
        </p:txBody>
      </p:sp>
    </p:spTree>
    <p:extLst>
      <p:ext uri="{BB962C8B-B14F-4D97-AF65-F5344CB8AC3E}">
        <p14:creationId xmlns:p14="http://schemas.microsoft.com/office/powerpoint/2010/main" val="320627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CA959-CD99-4B0C-9D45-2B72EA3F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8F58CBA-15D8-6F25-E295-830260D69DBD}"/>
              </a:ext>
            </a:extLst>
          </p:cNvPr>
          <p:cNvSpPr txBox="1"/>
          <p:nvPr/>
        </p:nvSpPr>
        <p:spPr>
          <a:xfrm>
            <a:off x="1094282" y="1214203"/>
            <a:ext cx="4770307" cy="5057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Heeft u vragen over uw overeenkomst? Dan kunt u contact opnemen met onze afdeling contractbeheer. Zij zijn het best bereikbaar via </a:t>
            </a:r>
            <a:r>
              <a:rPr lang="nl-NL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huisartsen@zorgenzekerheid.nl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met uw AGB-code in het onderwerp van de e-mail.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000" dirty="0">
                <a:ea typeface="Calibri" panose="020F0502020204030204" pitchFamily="34" charset="0"/>
                <a:cs typeface="Arial" panose="020B0604020202020204" pitchFamily="34" charset="0"/>
              </a:rPr>
              <a:t>Telefoon: </a:t>
            </a:r>
            <a:r>
              <a:rPr lang="nl-NL" sz="2000" b="0" i="0" dirty="0">
                <a:solidFill>
                  <a:srgbClr val="242424"/>
                </a:solidFill>
                <a:effectLst/>
                <a:latin typeface="-apple-system"/>
              </a:rPr>
              <a:t>071-5825441 </a:t>
            </a:r>
            <a:r>
              <a:rPr lang="nl-NL" sz="2000" dirty="0">
                <a:ea typeface="Calibri" panose="020F0502020204030204" pitchFamily="34" charset="0"/>
                <a:cs typeface="Arial" panose="020B0604020202020204" pitchFamily="34" charset="0"/>
              </a:rPr>
              <a:t>bereikbaar </a:t>
            </a:r>
            <a: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tussen 08.00-12.00 uur</a:t>
            </a:r>
            <a:endParaRPr lang="nl-N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Heeft u vragen aan het team Zorginkoop? Dan kunt u contact met ons opnemen via </a:t>
            </a:r>
            <a:r>
              <a:rPr lang="nl-NL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zorginkoop.huisartsen@zorgenzekerheid.nl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met uw AGB-code in het onderwerp van de e-mail. </a:t>
            </a:r>
          </a:p>
        </p:txBody>
      </p:sp>
    </p:spTree>
    <p:extLst>
      <p:ext uri="{BB962C8B-B14F-4D97-AF65-F5344CB8AC3E}">
        <p14:creationId xmlns:p14="http://schemas.microsoft.com/office/powerpoint/2010/main" val="317131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6D75D-004E-3411-1BE5-7E873CE5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Dit is de gebruikte presentatie van de informatiebijeenkomsten huisartsenzorg op 10, 12 en 18 oktober 2022. Informatie staat beknopt weergegeven. Voor uitgebreide informatie over (nieuwe) zorgprestaties verwijzen wij u naar onze website.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Gedurende deze inkoopperiode vullen wij de FAQ aan n.a.v. binnengekomen vragen.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Sheet 13 MTVP is aangepast op basis van landelijke ontwikkelingen</a:t>
            </a:r>
          </a:p>
        </p:txBody>
      </p:sp>
    </p:spTree>
    <p:extLst>
      <p:ext uri="{BB962C8B-B14F-4D97-AF65-F5344CB8AC3E}">
        <p14:creationId xmlns:p14="http://schemas.microsoft.com/office/powerpoint/2010/main" val="55420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31F6F-5412-B5CA-4E90-662659D2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AE887A-B34F-E7E2-37AD-BACF69404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71"/>
            <a:ext cx="6914322" cy="3458818"/>
          </a:xfrm>
        </p:spPr>
        <p:txBody>
          <a:bodyPr/>
          <a:lstStyle/>
          <a:p>
            <a:r>
              <a:rPr lang="nl-NL"/>
              <a:t>Ontwikkeling Huisartsenzorg</a:t>
            </a:r>
          </a:p>
          <a:p>
            <a:r>
              <a:rPr lang="nl-NL"/>
              <a:t>Zorgovereenkomst 2023-2025</a:t>
            </a:r>
          </a:p>
          <a:p>
            <a:r>
              <a:rPr lang="nl-NL"/>
              <a:t>Financiële effecten</a:t>
            </a:r>
          </a:p>
          <a:p>
            <a:r>
              <a:rPr lang="nl-NL"/>
              <a:t>Integraal Zorgakkoord en MTVP</a:t>
            </a:r>
          </a:p>
          <a:p>
            <a:r>
              <a:rPr lang="nl-NL"/>
              <a:t>VECOZO en verdere proces</a:t>
            </a:r>
          </a:p>
        </p:txBody>
      </p:sp>
    </p:spTree>
    <p:extLst>
      <p:ext uri="{BB962C8B-B14F-4D97-AF65-F5344CB8AC3E}">
        <p14:creationId xmlns:p14="http://schemas.microsoft.com/office/powerpoint/2010/main" val="89121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E7A88-538A-9982-F8DD-DC7A830404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2" y="506413"/>
            <a:ext cx="9193581" cy="1362075"/>
          </a:xfrm>
        </p:spPr>
        <p:txBody>
          <a:bodyPr>
            <a:normAutofit/>
          </a:bodyPr>
          <a:lstStyle/>
          <a:p>
            <a:r>
              <a:rPr lang="nl-NL" sz="4000"/>
              <a:t>Ontwikkelingen huisartsenzorg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4677D7-7457-D4E6-7330-273FC1D6A7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1765005"/>
            <a:ext cx="7790084" cy="42423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/>
          </a:p>
          <a:p>
            <a:pPr marL="0" indent="0">
              <a:lnSpc>
                <a:spcPct val="100000"/>
              </a:lnSpc>
              <a:buNone/>
            </a:pPr>
            <a:r>
              <a:rPr lang="nl-NL" sz="2600"/>
              <a:t>Huisartsenzorg is een belangrijke en waardevolle poortwachter en spil in het zorgstelsel</a:t>
            </a:r>
          </a:p>
          <a:p>
            <a:pPr marL="0" indent="0">
              <a:lnSpc>
                <a:spcPct val="100000"/>
              </a:lnSpc>
              <a:buNone/>
            </a:pPr>
            <a:endParaRPr lang="nl-NL" sz="2600"/>
          </a:p>
          <a:p>
            <a:pPr marL="0" indent="0">
              <a:lnSpc>
                <a:spcPct val="100000"/>
              </a:lnSpc>
              <a:buNone/>
            </a:pPr>
            <a:r>
              <a:rPr lang="nl-NL" sz="2600" u="sng"/>
              <a:t>Maar:</a:t>
            </a:r>
            <a:r>
              <a:rPr lang="nl-NL" sz="2600"/>
              <a:t> zorgvragen en complexiteit neemt toe</a:t>
            </a:r>
            <a:br>
              <a:rPr lang="nl-NL" sz="2600"/>
            </a:br>
            <a:r>
              <a:rPr lang="nl-NL" sz="2600"/>
              <a:t>Tevens krapte in personeel en huisvesting</a:t>
            </a:r>
          </a:p>
          <a:p>
            <a:pPr marL="0" indent="0">
              <a:lnSpc>
                <a:spcPct val="100000"/>
              </a:lnSpc>
              <a:buNone/>
            </a:pPr>
            <a:endParaRPr lang="nl-NL" sz="2600"/>
          </a:p>
          <a:p>
            <a:pPr marL="0" indent="0">
              <a:lnSpc>
                <a:spcPct val="100000"/>
              </a:lnSpc>
              <a:buNone/>
            </a:pPr>
            <a:r>
              <a:rPr lang="nl-NL" sz="2600" u="sng"/>
              <a:t>Dus:</a:t>
            </a:r>
            <a:r>
              <a:rPr lang="nl-NL" sz="2600"/>
              <a:t> Verandering is nodig, maar ook moeilijk</a:t>
            </a:r>
          </a:p>
        </p:txBody>
      </p:sp>
    </p:spTree>
    <p:extLst>
      <p:ext uri="{BB962C8B-B14F-4D97-AF65-F5344CB8AC3E}">
        <p14:creationId xmlns:p14="http://schemas.microsoft.com/office/powerpoint/2010/main" val="309850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5D544-6B3B-1EF0-0501-A67652DEF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506413"/>
            <a:ext cx="7035800" cy="1362075"/>
          </a:xfrm>
        </p:spPr>
        <p:txBody>
          <a:bodyPr>
            <a:normAutofit/>
          </a:bodyPr>
          <a:lstStyle/>
          <a:p>
            <a:r>
              <a:rPr lang="nl-NL" sz="3700"/>
              <a:t>Zorgovereenkomst 2023-2025</a:t>
            </a:r>
            <a:br>
              <a:rPr lang="nl-NL" sz="3700"/>
            </a:br>
            <a:r>
              <a:rPr lang="nl-NL" sz="3700">
                <a:solidFill>
                  <a:srgbClr val="80DB00"/>
                </a:solidFill>
              </a:rPr>
              <a:t>terugblik 2020-2022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F740B5-DAA2-1893-C26B-260C414660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2176119"/>
            <a:ext cx="7758186" cy="3863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/>
              <a:t>Januari 2022 enquête verstuurd aan huisartsen:</a:t>
            </a:r>
          </a:p>
          <a:p>
            <a:pPr marL="0" indent="0">
              <a:buNone/>
            </a:pPr>
            <a:endParaRPr lang="nl-NL" sz="2400"/>
          </a:p>
          <a:p>
            <a:pPr marL="0" indent="0">
              <a:buNone/>
            </a:pPr>
            <a:r>
              <a:rPr lang="nl-NL" sz="2400"/>
              <a:t>Respons erg divers, maar consensus op aantal onderwerpen:</a:t>
            </a:r>
          </a:p>
          <a:p>
            <a:pPr lvl="1"/>
            <a:r>
              <a:rPr lang="nl-NL" sz="2400"/>
              <a:t>Blij met driejarige overeenkomst en mutatiemogelijkheid</a:t>
            </a:r>
          </a:p>
          <a:p>
            <a:pPr lvl="1"/>
            <a:r>
              <a:rPr lang="nl-NL" sz="2400"/>
              <a:t>DTO, Spiegelinformatie niet (meer) zinvol</a:t>
            </a:r>
          </a:p>
          <a:p>
            <a:pPr lvl="1"/>
            <a:r>
              <a:rPr lang="nl-NL" sz="2400"/>
              <a:t>POH-ouderen krap</a:t>
            </a:r>
          </a:p>
          <a:p>
            <a:pPr lvl="1"/>
            <a:r>
              <a:rPr lang="nl-NL" sz="2400"/>
              <a:t>Hoge kosten voor digitalisering</a:t>
            </a:r>
          </a:p>
          <a:p>
            <a:pPr lvl="1"/>
            <a:r>
              <a:rPr lang="nl-NL" sz="2400" err="1"/>
              <a:t>Lean</a:t>
            </a:r>
            <a:r>
              <a:rPr lang="nl-NL" sz="2400"/>
              <a:t> en praktijkscan erg gewenst</a:t>
            </a:r>
          </a:p>
        </p:txBody>
      </p:sp>
    </p:spTree>
    <p:extLst>
      <p:ext uri="{BB962C8B-B14F-4D97-AF65-F5344CB8AC3E}">
        <p14:creationId xmlns:p14="http://schemas.microsoft.com/office/powerpoint/2010/main" val="11192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16306-B55D-8ACE-1FAC-8B472566FB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506413"/>
            <a:ext cx="7035800" cy="1362075"/>
          </a:xfrm>
        </p:spPr>
        <p:txBody>
          <a:bodyPr>
            <a:normAutofit/>
          </a:bodyPr>
          <a:lstStyle/>
          <a:p>
            <a:r>
              <a:rPr lang="nl-NL" sz="3700"/>
              <a:t>Zorgovereenkomst 2023-2025</a:t>
            </a:r>
            <a:br>
              <a:rPr lang="nl-NL" sz="3700"/>
            </a:br>
            <a:r>
              <a:rPr lang="nl-NL" sz="3700">
                <a:solidFill>
                  <a:srgbClr val="80DB00"/>
                </a:solidFill>
              </a:rPr>
              <a:t>continueren van afgelopen jaren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0561B0-460A-4552-DC55-E4010CF1BD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2" y="1868488"/>
            <a:ext cx="7970837" cy="4096377"/>
          </a:xfrm>
        </p:spPr>
        <p:txBody>
          <a:bodyPr>
            <a:normAutofit fontScale="92500" lnSpcReduction="20000"/>
          </a:bodyPr>
          <a:lstStyle/>
          <a:p>
            <a:r>
              <a:rPr lang="nl-NL" sz="1800"/>
              <a:t>Wederom een driejarige overeenkomst</a:t>
            </a:r>
          </a:p>
          <a:p>
            <a:endParaRPr lang="nl-NL" sz="1800"/>
          </a:p>
          <a:p>
            <a:r>
              <a:rPr lang="nl-NL" sz="1800"/>
              <a:t>Coulanceregeling POH-S; vergoeding tijdens opleiding</a:t>
            </a:r>
          </a:p>
          <a:p>
            <a:endParaRPr lang="nl-NL" sz="1800"/>
          </a:p>
          <a:p>
            <a:r>
              <a:rPr lang="nl-NL" sz="1800"/>
              <a:t>Behoud van meeste S3-prestaties, zoals: </a:t>
            </a:r>
          </a:p>
          <a:p>
            <a:pPr lvl="1"/>
            <a:r>
              <a:rPr lang="nl-NL" sz="1800"/>
              <a:t>Behandelwensgesprek</a:t>
            </a:r>
          </a:p>
          <a:p>
            <a:pPr lvl="1"/>
            <a:r>
              <a:rPr lang="nl-NL" sz="1800"/>
              <a:t>Positief gezondheidsgesprek*</a:t>
            </a:r>
          </a:p>
          <a:p>
            <a:pPr lvl="1"/>
            <a:r>
              <a:rPr lang="nl-NL" sz="1800"/>
              <a:t>Meekijkconsulten (regionale verschillen)</a:t>
            </a:r>
          </a:p>
          <a:p>
            <a:pPr lvl="1"/>
            <a:r>
              <a:rPr lang="nl-NL" sz="1800"/>
              <a:t>Borging continuïteit huisartsenzorg voor nieuwe praktijkeigenaren bij bieden van zorg in gebieden waar nu tekort is – voor </a:t>
            </a:r>
            <a:r>
              <a:rPr lang="nl-NL" sz="1800" dirty="0" err="1"/>
              <a:t>nulpraktijk</a:t>
            </a:r>
            <a:r>
              <a:rPr lang="nl-NL" sz="1800"/>
              <a:t> of een erg verouderde praktijk</a:t>
            </a:r>
          </a:p>
          <a:p>
            <a:endParaRPr lang="nl-NL" sz="1800"/>
          </a:p>
          <a:p>
            <a:r>
              <a:rPr lang="nl-NL" sz="1800"/>
              <a:t>S3-prestaties steeds meer in lijn met ontwikkelingen als gevolg van </a:t>
            </a:r>
            <a:r>
              <a:rPr lang="nl-NL" sz="1800" err="1"/>
              <a:t>meerjarenovereenomst</a:t>
            </a:r>
            <a:r>
              <a:rPr lang="nl-NL" sz="1800"/>
              <a:t> (MJO) met ziekenhuizen</a:t>
            </a:r>
            <a:endParaRPr lang="nl-NL" sz="1800" dirty="0"/>
          </a:p>
          <a:p>
            <a:endParaRPr lang="nl-NL" sz="1800" dirty="0"/>
          </a:p>
          <a:p>
            <a:r>
              <a:rPr lang="nl-NL" sz="1200" dirty="0"/>
              <a:t>*Positief Gezondheidsgesprek vervalt mogelijk bij deelname MTVP</a:t>
            </a:r>
          </a:p>
          <a:p>
            <a:pPr marL="0" indent="0">
              <a:buNone/>
            </a:pPr>
            <a:endParaRPr lang="nl-NL" sz="1800"/>
          </a:p>
          <a:p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58869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BED18-8569-225E-712D-47A9A3E70A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506413"/>
            <a:ext cx="7035800" cy="1362075"/>
          </a:xfrm>
        </p:spPr>
        <p:txBody>
          <a:bodyPr>
            <a:normAutofit/>
          </a:bodyPr>
          <a:lstStyle/>
          <a:p>
            <a:r>
              <a:rPr lang="nl-NL" sz="3700"/>
              <a:t>Zorgovereenkomst 2023-2025</a:t>
            </a:r>
            <a:br>
              <a:rPr lang="nl-NL" sz="3700"/>
            </a:br>
            <a:r>
              <a:rPr lang="nl-NL" sz="3700">
                <a:solidFill>
                  <a:srgbClr val="80DB00"/>
                </a:solidFill>
              </a:rPr>
              <a:t>nieuw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D2A07F-A4F5-5824-CB0F-CE55346476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2" y="2176119"/>
            <a:ext cx="8342977" cy="39098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nl-NL" dirty="0"/>
              <a:t>Service &amp; bereikbaarheid: e-consult en beeldbellen (naast digitale bereikbaarheid en avond- en ochtendspreekuur)</a:t>
            </a:r>
          </a:p>
          <a:p>
            <a:endParaRPr lang="nl-NL" dirty="0"/>
          </a:p>
          <a:p>
            <a:r>
              <a:rPr lang="nl-NL" dirty="0"/>
              <a:t>Praktijkscan en </a:t>
            </a:r>
            <a:r>
              <a:rPr lang="nl-NL" dirty="0" err="1"/>
              <a:t>Lean</a:t>
            </a:r>
            <a:r>
              <a:rPr lang="nl-NL" dirty="0"/>
              <a:t> in de huisartsenpraktijk </a:t>
            </a:r>
          </a:p>
          <a:p>
            <a:endParaRPr lang="nl-NL" dirty="0"/>
          </a:p>
          <a:p>
            <a:r>
              <a:rPr lang="nl-NL" dirty="0"/>
              <a:t>POH-ouderen: naast indexatie verruiming normuren met 20%</a:t>
            </a:r>
          </a:p>
          <a:p>
            <a:endParaRPr lang="nl-NL" dirty="0"/>
          </a:p>
          <a:p>
            <a:r>
              <a:rPr lang="nl-NL" dirty="0"/>
              <a:t>Meer Tijd Voor de Patiënt: we volgen landelijke afspraken</a:t>
            </a:r>
          </a:p>
          <a:p>
            <a:endParaRPr lang="nl-NL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/>
              <a:t>Opslagwijken aanpassing door </a:t>
            </a:r>
            <a:r>
              <a:rPr lang="nl-NL" dirty="0" err="1"/>
              <a:t>Nza</a:t>
            </a:r>
            <a:r>
              <a:rPr lang="nl-NL" dirty="0"/>
              <a:t>: nieuwe postcode-indeling én opslag losgekoppeld van inschrijftarief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84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CBA9E-58EE-1BF9-A98A-0600D8AB61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506413"/>
            <a:ext cx="7035800" cy="1362075"/>
          </a:xfrm>
        </p:spPr>
        <p:txBody>
          <a:bodyPr>
            <a:normAutofit/>
          </a:bodyPr>
          <a:lstStyle/>
          <a:p>
            <a:r>
              <a:rPr lang="nl-NL"/>
              <a:t>Financiële 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C2F86-88B9-1FAE-9BA8-81E7F56BAC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2" y="2176118"/>
            <a:ext cx="7736921" cy="3841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err="1"/>
              <a:t>NZa</a:t>
            </a:r>
            <a:r>
              <a:rPr lang="nl-NL"/>
              <a:t> wijzigde indexatie op 28 september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Tarieven: zowel vaste als vrije tarieven stijgen met 6,2% (was eerder vastgesteld op 4,2%)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Voor Zorg en Zekerheid stijgen de kosten met 10% voor huisartsenzorg van 2022 naar 2023</a:t>
            </a:r>
          </a:p>
          <a:p>
            <a:pPr>
              <a:buFontTx/>
              <a:buChar char="-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28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FD954-EEF3-0511-3AEB-ABDEF406F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07" y="407655"/>
            <a:ext cx="10515600" cy="281893"/>
          </a:xfrm>
        </p:spPr>
        <p:txBody>
          <a:bodyPr>
            <a:normAutofit fontScale="90000"/>
          </a:bodyPr>
          <a:lstStyle/>
          <a:p>
            <a:r>
              <a:rPr lang="nl-NL" b="0" dirty="0"/>
              <a:t>Financiële effecten </a:t>
            </a:r>
            <a:br>
              <a:rPr lang="nl-NL" b="0" dirty="0"/>
            </a:br>
            <a:r>
              <a:rPr lang="nl-NL" sz="2200" b="0" dirty="0">
                <a:solidFill>
                  <a:srgbClr val="80DB00"/>
                </a:solidFill>
              </a:rPr>
              <a:t>voorbeeld verschil 2022-2023 bij maximale inzet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4E75946-1C21-C80A-CDC6-782892CA4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19" y="999307"/>
            <a:ext cx="4694068" cy="5639973"/>
          </a:xfrm>
          <a:prstGeom prst="rect">
            <a:avLst/>
          </a:prstGeom>
        </p:spPr>
      </p:pic>
      <p:pic>
        <p:nvPicPr>
          <p:cNvPr id="3" name="Afbeelding 3">
            <a:extLst>
              <a:ext uri="{FF2B5EF4-FFF2-40B4-BE49-F238E27FC236}">
                <a16:creationId xmlns:a16="http://schemas.microsoft.com/office/drawing/2014/main" id="{3AC24D3C-9CD6-C516-D2C1-7FD9BC56F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2730" y="997983"/>
            <a:ext cx="4853353" cy="560728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0F6F061-88B3-7E99-9C50-77A6C563F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587" y="1013380"/>
            <a:ext cx="4853352" cy="559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049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Huisstijl Z&amp;Z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D"/>
      </a:accent1>
      <a:accent2>
        <a:srgbClr val="80DB00"/>
      </a:accent2>
      <a:accent3>
        <a:srgbClr val="FFB12D"/>
      </a:accent3>
      <a:accent4>
        <a:srgbClr val="B0E0F4"/>
      </a:accent4>
      <a:accent5>
        <a:srgbClr val="D2FDAD"/>
      </a:accent5>
      <a:accent6>
        <a:srgbClr val="F5E0A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48C782AB-0DC8-48C2-BF89-F90155E82F3C}" vid="{5CF0D94E-87C9-49C2-9D87-F1940F6D95B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9B09D8B3C6640A8EAD73A0382D30B" ma:contentTypeVersion="16" ma:contentTypeDescription="Een nieuw document maken." ma:contentTypeScope="" ma:versionID="11a975f234b10a3f8635c6c9893b0137">
  <xsd:schema xmlns:xsd="http://www.w3.org/2001/XMLSchema" xmlns:xs="http://www.w3.org/2001/XMLSchema" xmlns:p="http://schemas.microsoft.com/office/2006/metadata/properties" xmlns:ns2="798d2134-892f-46f7-802c-ff3583773a75" xmlns:ns3="069d71c8-5c7c-47ba-b391-cc11c78d2c98" targetNamespace="http://schemas.microsoft.com/office/2006/metadata/properties" ma:root="true" ma:fieldsID="e1ab202484b9b70bc6c1fcb213735d4e" ns2:_="" ns3:_="">
    <xsd:import namespace="798d2134-892f-46f7-802c-ff3583773a75"/>
    <xsd:import namespace="069d71c8-5c7c-47ba-b391-cc11c78d2c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d2134-892f-46f7-802c-ff3583773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395d648-4b85-4c18-8f26-704d6908e1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d71c8-5c7c-47ba-b391-cc11c78d2c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590f53-9ef6-4a8a-8c1b-80c574049739}" ma:internalName="TaxCatchAll" ma:showField="CatchAllData" ma:web="069d71c8-5c7c-47ba-b391-cc11c78d2c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8d2134-892f-46f7-802c-ff3583773a75">
      <Terms xmlns="http://schemas.microsoft.com/office/infopath/2007/PartnerControls"/>
    </lcf76f155ced4ddcb4097134ff3c332f>
    <TaxCatchAll xmlns="069d71c8-5c7c-47ba-b391-cc11c78d2c98" xsi:nil="true"/>
  </documentManagement>
</p:properties>
</file>

<file path=customXml/itemProps1.xml><?xml version="1.0" encoding="utf-8"?>
<ds:datastoreItem xmlns:ds="http://schemas.openxmlformats.org/officeDocument/2006/customXml" ds:itemID="{2BD019A9-CDD9-4802-8205-40148478F210}">
  <ds:schemaRefs>
    <ds:schemaRef ds:uri="069d71c8-5c7c-47ba-b391-cc11c78d2c98"/>
    <ds:schemaRef ds:uri="798d2134-892f-46f7-802c-ff3583773a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8988EC1-9DB3-4D03-8C6F-C693F8A8F5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C29F9-0B74-4FA1-BA71-16AA83598838}">
  <ds:schemaRefs>
    <ds:schemaRef ds:uri="http://schemas.microsoft.com/office/2006/documentManagement/types"/>
    <ds:schemaRef ds:uri="069d71c8-5c7c-47ba-b391-cc11c78d2c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98d2134-892f-46f7-802c-ff3583773a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Zorg en Zekerheid</Template>
  <TotalTime>42</TotalTime>
  <Words>838</Words>
  <Application>Microsoft Office PowerPoint</Application>
  <PresentationFormat>Breedbeeld</PresentationFormat>
  <Paragraphs>159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-apple-system</vt:lpstr>
      <vt:lpstr>Arial</vt:lpstr>
      <vt:lpstr>Calibri</vt:lpstr>
      <vt:lpstr>Kantoorthema</vt:lpstr>
      <vt:lpstr>Zorg en Zekerheid</vt:lpstr>
      <vt:lpstr>PowerPoint-presentatie</vt:lpstr>
      <vt:lpstr>Agenda</vt:lpstr>
      <vt:lpstr>PowerPoint-presentatie</vt:lpstr>
      <vt:lpstr>PowerPoint-presentatie</vt:lpstr>
      <vt:lpstr>PowerPoint-presentatie</vt:lpstr>
      <vt:lpstr>PowerPoint-presentatie</vt:lpstr>
      <vt:lpstr>PowerPoint-presentatie</vt:lpstr>
      <vt:lpstr>Financiële effecten  voorbeeld verschil 2022-2023 bij maximale inzet</vt:lpstr>
      <vt:lpstr>Integraal Zorgakkoord</vt:lpstr>
      <vt:lpstr>IZA: financiële kaders</vt:lpstr>
      <vt:lpstr>Meer Tijd Voor de Patiënt </vt:lpstr>
      <vt:lpstr>Meer Tijd Voor de Patiënt de route</vt:lpstr>
      <vt:lpstr>VECOZO zorginkoopportaal</vt:lpstr>
      <vt:lpstr>Vervolgproces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Ingrid Lemmens</dc:creator>
  <cp:lastModifiedBy>Ingrid Lemmens</cp:lastModifiedBy>
  <cp:revision>1</cp:revision>
  <cp:lastPrinted>2022-10-10T14:48:27Z</cp:lastPrinted>
  <dcterms:created xsi:type="dcterms:W3CDTF">2022-09-22T08:55:37Z</dcterms:created>
  <dcterms:modified xsi:type="dcterms:W3CDTF">2022-10-21T09:33:56Z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2fcf61-e554-45ed-9515-aef9600202ad_Enabled">
    <vt:lpwstr>true</vt:lpwstr>
  </property>
  <property fmtid="{D5CDD505-2E9C-101B-9397-08002B2CF9AE}" pid="3" name="MSIP_Label_3b2fcf61-e554-45ed-9515-aef9600202ad_SetDate">
    <vt:lpwstr>2021-04-28T12:45:31Z</vt:lpwstr>
  </property>
  <property fmtid="{D5CDD505-2E9C-101B-9397-08002B2CF9AE}" pid="4" name="MSIP_Label_3b2fcf61-e554-45ed-9515-aef9600202ad_Method">
    <vt:lpwstr>Standard</vt:lpwstr>
  </property>
  <property fmtid="{D5CDD505-2E9C-101B-9397-08002B2CF9AE}" pid="5" name="MSIP_Label_3b2fcf61-e554-45ed-9515-aef9600202ad_Name">
    <vt:lpwstr>ZZ_Bedrijfsvertrouwelijk</vt:lpwstr>
  </property>
  <property fmtid="{D5CDD505-2E9C-101B-9397-08002B2CF9AE}" pid="6" name="MSIP_Label_3b2fcf61-e554-45ed-9515-aef9600202ad_SiteId">
    <vt:lpwstr>9fd9aac5-cf40-43f4-b697-b049462ec4af</vt:lpwstr>
  </property>
  <property fmtid="{D5CDD505-2E9C-101B-9397-08002B2CF9AE}" pid="7" name="MSIP_Label_3b2fcf61-e554-45ed-9515-aef9600202ad_ActionId">
    <vt:lpwstr>8858becc-7a26-40a4-8136-23a4e53108da</vt:lpwstr>
  </property>
  <property fmtid="{D5CDD505-2E9C-101B-9397-08002B2CF9AE}" pid="8" name="MSIP_Label_3b2fcf61-e554-45ed-9515-aef9600202ad_ContentBits">
    <vt:lpwstr>0</vt:lpwstr>
  </property>
  <property fmtid="{D5CDD505-2E9C-101B-9397-08002B2CF9AE}" pid="9" name="ContentTypeId">
    <vt:lpwstr>0x010100D6D9B09D8B3C6640A8EAD73A0382D30B</vt:lpwstr>
  </property>
  <property fmtid="{D5CDD505-2E9C-101B-9397-08002B2CF9AE}" pid="10" name="MediaServiceImageTags">
    <vt:lpwstr/>
  </property>
</Properties>
</file>