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9" r:id="rId3"/>
    <p:sldId id="288" r:id="rId4"/>
    <p:sldId id="302" r:id="rId5"/>
    <p:sldId id="280" r:id="rId6"/>
    <p:sldId id="298" r:id="rId7"/>
    <p:sldId id="303" r:id="rId8"/>
    <p:sldId id="299" r:id="rId9"/>
    <p:sldId id="300" r:id="rId10"/>
    <p:sldId id="301" r:id="rId11"/>
    <p:sldId id="305" r:id="rId12"/>
    <p:sldId id="306" r:id="rId13"/>
    <p:sldId id="307" r:id="rId14"/>
    <p:sldId id="304" r:id="rId15"/>
    <p:sldId id="276" r:id="rId16"/>
  </p:sldIdLst>
  <p:sldSz cx="9144000" cy="6858000" type="screen4x3"/>
  <p:notesSz cx="6805613" cy="99441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8BB0"/>
    <a:srgbClr val="8E827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294" y="-96"/>
      </p:cViewPr>
      <p:guideLst>
        <p:guide orient="horz" pos="2160"/>
        <p:guide pos="285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2C364-5A46-46EC-94EA-23F957AE42C9}" type="datetimeFigureOut">
              <a:rPr lang="nl-NL" smtClean="0"/>
              <a:t>23-11-17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A1850-2920-4AD6-AB69-8DA621C352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2193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C547B-320B-4152-B108-B3AAB2B203A9}" type="datetimeFigureOut">
              <a:rPr lang="nl-NL" smtClean="0"/>
              <a:t>23-11-17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3537" cy="4475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9C02B-22E5-46FE-BB79-4E5A9647BC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0230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ERS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3999" cy="5040923"/>
          </a:xfrm>
          <a:prstGeom prst="rect">
            <a:avLst/>
          </a:prstGeom>
          <a:solidFill>
            <a:srgbClr val="8E82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 descr="mense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36" y="-437269"/>
            <a:ext cx="9051264" cy="676667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983" y="5644327"/>
            <a:ext cx="4832864" cy="101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232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3999" cy="5040923"/>
          </a:xfrm>
          <a:prstGeom prst="rect">
            <a:avLst/>
          </a:prstGeom>
          <a:solidFill>
            <a:srgbClr val="8E82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Afbeelding 10" descr="jongen+fiets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569" y="0"/>
            <a:ext cx="4094430" cy="6858000"/>
          </a:xfrm>
          <a:prstGeom prst="rect">
            <a:avLst/>
          </a:prstGeom>
        </p:spPr>
      </p:pic>
      <p:sp>
        <p:nvSpPr>
          <p:cNvPr id="14" name="Titel 5"/>
          <p:cNvSpPr>
            <a:spLocks noGrp="1"/>
          </p:cNvSpPr>
          <p:nvPr>
            <p:ph type="title"/>
          </p:nvPr>
        </p:nvSpPr>
        <p:spPr>
          <a:xfrm>
            <a:off x="359508" y="2658330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15" name="Tijdelijke aanduiding vo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359508" y="3872767"/>
            <a:ext cx="8229600" cy="484310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pPr lvl="0"/>
            <a:r>
              <a:rPr lang="nl-NL" dirty="0" smtClean="0"/>
              <a:t>Subtitelstijl van model aanpassen</a:t>
            </a:r>
          </a:p>
        </p:txBody>
      </p:sp>
      <p:pic>
        <p:nvPicPr>
          <p:cNvPr id="6" name="Afbeelding 5" descr="Logo_ZZ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77081"/>
            <a:ext cx="2162256" cy="880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508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3999" cy="5040923"/>
          </a:xfrm>
          <a:prstGeom prst="rect">
            <a:avLst/>
          </a:prstGeom>
          <a:solidFill>
            <a:srgbClr val="4D8B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" name="Afbeelding 2" descr="jongen+robo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879" y="0"/>
            <a:ext cx="3238121" cy="6858000"/>
          </a:xfrm>
          <a:prstGeom prst="rect">
            <a:avLst/>
          </a:prstGeom>
        </p:spPr>
      </p:pic>
      <p:sp>
        <p:nvSpPr>
          <p:cNvPr id="8" name="Titel 5"/>
          <p:cNvSpPr>
            <a:spLocks noGrp="1"/>
          </p:cNvSpPr>
          <p:nvPr>
            <p:ph type="title"/>
          </p:nvPr>
        </p:nvSpPr>
        <p:spPr>
          <a:xfrm>
            <a:off x="359508" y="2658330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359508" y="3872767"/>
            <a:ext cx="8229600" cy="484310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pPr lvl="0"/>
            <a:r>
              <a:rPr lang="nl-NL" dirty="0" smtClean="0"/>
              <a:t>Subtitelstijl van model aanpassen</a:t>
            </a:r>
          </a:p>
        </p:txBody>
      </p:sp>
      <p:pic>
        <p:nvPicPr>
          <p:cNvPr id="6" name="Afbeelding 5" descr="Logo_ZZ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77081"/>
            <a:ext cx="2162256" cy="880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2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3999" cy="5040923"/>
          </a:xfrm>
          <a:prstGeom prst="rect">
            <a:avLst/>
          </a:prstGeom>
          <a:solidFill>
            <a:srgbClr val="8E82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Afbeelding 10" descr="oma+moed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159" y="0"/>
            <a:ext cx="3401840" cy="6858000"/>
          </a:xfrm>
          <a:prstGeom prst="rect">
            <a:avLst/>
          </a:prstGeom>
        </p:spPr>
      </p:pic>
      <p:sp>
        <p:nvSpPr>
          <p:cNvPr id="14" name="Titel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9516"/>
          </a:xfrm>
        </p:spPr>
        <p:txBody>
          <a:bodyPr>
            <a:normAutofit/>
          </a:bodyPr>
          <a:lstStyle>
            <a:lvl1pPr algn="l">
              <a:defRPr sz="300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15" name="Tijdelijke aanduiding voor inhoud 12"/>
          <p:cNvSpPr>
            <a:spLocks noGrp="1"/>
          </p:cNvSpPr>
          <p:nvPr>
            <p:ph sz="quarter" idx="10"/>
          </p:nvPr>
        </p:nvSpPr>
        <p:spPr>
          <a:xfrm>
            <a:off x="455939" y="1328615"/>
            <a:ext cx="5373687" cy="34449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6" name="Afbeelding 5" descr="Logo_ZZ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77081"/>
            <a:ext cx="2162256" cy="880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882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3999" cy="5040923"/>
          </a:xfrm>
          <a:prstGeom prst="rect">
            <a:avLst/>
          </a:prstGeom>
          <a:solidFill>
            <a:srgbClr val="8E82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9516"/>
          </a:xfrm>
        </p:spPr>
        <p:txBody>
          <a:bodyPr>
            <a:normAutofit/>
          </a:bodyPr>
          <a:lstStyle>
            <a:lvl1pPr algn="l">
              <a:defRPr sz="300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5" name="Tijdelijke aanduiding voor inhoud 12"/>
          <p:cNvSpPr>
            <a:spLocks noGrp="1"/>
          </p:cNvSpPr>
          <p:nvPr>
            <p:ph sz="quarter" idx="10"/>
          </p:nvPr>
        </p:nvSpPr>
        <p:spPr>
          <a:xfrm>
            <a:off x="455939" y="1328615"/>
            <a:ext cx="5373687" cy="34449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6" name="Afbeelding 5" descr="Logo_ZZ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77081"/>
            <a:ext cx="2162256" cy="880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45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3999" cy="5040923"/>
          </a:xfrm>
          <a:prstGeom prst="rect">
            <a:avLst/>
          </a:prstGeom>
          <a:solidFill>
            <a:srgbClr val="4D8B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itel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9516"/>
          </a:xfrm>
        </p:spPr>
        <p:txBody>
          <a:bodyPr>
            <a:normAutofit/>
          </a:bodyPr>
          <a:lstStyle>
            <a:lvl1pPr algn="l">
              <a:defRPr sz="300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6" name="Tijdelijke aanduiding voor inhoud 12"/>
          <p:cNvSpPr>
            <a:spLocks noGrp="1"/>
          </p:cNvSpPr>
          <p:nvPr>
            <p:ph sz="quarter" idx="10"/>
          </p:nvPr>
        </p:nvSpPr>
        <p:spPr>
          <a:xfrm>
            <a:off x="455939" y="1328615"/>
            <a:ext cx="5373687" cy="34449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8" name="Afbeelding 7" descr="Logo_ZZ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77081"/>
            <a:ext cx="2162256" cy="880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54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titel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033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49" r:id="rId2"/>
    <p:sldLayoutId id="2147483651" r:id="rId3"/>
    <p:sldLayoutId id="2147483653" r:id="rId4"/>
    <p:sldLayoutId id="2147483650" r:id="rId5"/>
    <p:sldLayoutId id="2147483652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3200" dirty="0" smtClean="0">
                <a:solidFill>
                  <a:schemeClr val="bg1"/>
                </a:solidFill>
              </a:rPr>
              <a:t>Ketenzorg dementie</a:t>
            </a:r>
            <a:br>
              <a:rPr lang="nl-NL" sz="3200" dirty="0" smtClean="0">
                <a:solidFill>
                  <a:schemeClr val="bg1"/>
                </a:solidFill>
              </a:rPr>
            </a:br>
            <a:r>
              <a:rPr lang="nl-NL" sz="2200" dirty="0" smtClean="0">
                <a:solidFill>
                  <a:schemeClr val="bg1"/>
                </a:solidFill>
              </a:rPr>
              <a:t>Verkenning rol gemeenten en Zorg en Zekerheid</a:t>
            </a:r>
            <a:r>
              <a:rPr lang="nl-NL" sz="3200" dirty="0" smtClean="0"/>
              <a:t/>
            </a:r>
            <a:br>
              <a:rPr lang="nl-NL" sz="3200" dirty="0" smtClean="0"/>
            </a:br>
            <a:endParaRPr lang="nl-NL" sz="320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sz="1800" dirty="0" smtClean="0"/>
              <a:t>Presentatie door Lilja Perdijk (gemeente Leiden) </a:t>
            </a:r>
          </a:p>
          <a:p>
            <a:r>
              <a:rPr lang="nl-NL" sz="1800" dirty="0" smtClean="0"/>
              <a:t>en Aart Bolluijt (Zorg en Zekerheid)</a:t>
            </a:r>
            <a:endParaRPr lang="nl-NL" sz="18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283" y="6101850"/>
            <a:ext cx="1651591" cy="75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349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Rol gemeente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0"/>
          </p:nvPr>
        </p:nvSpPr>
        <p:spPr>
          <a:xfrm>
            <a:off x="455939" y="1328615"/>
            <a:ext cx="7678411" cy="3444998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chemeClr val="bg1"/>
                </a:solidFill>
              </a:rPr>
              <a:t>Aansturen op soepele overgang tussen </a:t>
            </a:r>
            <a:r>
              <a:rPr lang="nl-NL" dirty="0" err="1" smtClean="0">
                <a:solidFill>
                  <a:schemeClr val="bg1"/>
                </a:solidFill>
              </a:rPr>
              <a:t>Wmo</a:t>
            </a:r>
            <a:r>
              <a:rPr lang="nl-NL" dirty="0" smtClean="0">
                <a:solidFill>
                  <a:schemeClr val="bg1"/>
                </a:solidFill>
              </a:rPr>
              <a:t>, </a:t>
            </a:r>
            <a:r>
              <a:rPr lang="nl-NL" dirty="0" err="1" smtClean="0">
                <a:solidFill>
                  <a:schemeClr val="bg1"/>
                </a:solidFill>
              </a:rPr>
              <a:t>Zvw</a:t>
            </a:r>
            <a:r>
              <a:rPr lang="nl-NL" dirty="0" smtClean="0">
                <a:solidFill>
                  <a:schemeClr val="bg1"/>
                </a:solidFill>
              </a:rPr>
              <a:t> en </a:t>
            </a:r>
            <a:r>
              <a:rPr lang="nl-NL" dirty="0" err="1" smtClean="0">
                <a:solidFill>
                  <a:schemeClr val="bg1"/>
                </a:solidFill>
              </a:rPr>
              <a:t>Wlz</a:t>
            </a:r>
            <a:endParaRPr lang="nl-NL" dirty="0" smtClean="0">
              <a:solidFill>
                <a:schemeClr val="bg1"/>
              </a:solidFill>
            </a:endParaRPr>
          </a:p>
          <a:p>
            <a:r>
              <a:rPr lang="nl-NL" dirty="0" smtClean="0">
                <a:solidFill>
                  <a:schemeClr val="bg1"/>
                </a:solidFill>
              </a:rPr>
              <a:t>Stimuleren van samenwerking tussen professionals in medisch en sociaal domein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Bespreekbaar maken tussen wal en schip casussen en aansturen op oplossing</a:t>
            </a:r>
          </a:p>
          <a:p>
            <a:r>
              <a:rPr lang="nl-NL" dirty="0" err="1" smtClean="0">
                <a:solidFill>
                  <a:schemeClr val="bg1"/>
                </a:solidFill>
              </a:rPr>
              <a:t>Ehealth</a:t>
            </a:r>
            <a:r>
              <a:rPr lang="nl-NL" dirty="0" smtClean="0">
                <a:solidFill>
                  <a:schemeClr val="bg1"/>
                </a:solidFill>
              </a:rPr>
              <a:t> ontwikkelingen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Bevorderen samenwerking tussen zorgaanbieders en kennisinstellingen</a:t>
            </a:r>
            <a:endParaRPr lang="nl-NL" dirty="0" smtClean="0"/>
          </a:p>
          <a:p>
            <a:r>
              <a:rPr lang="nl-NL" dirty="0" smtClean="0">
                <a:solidFill>
                  <a:schemeClr val="bg1"/>
                </a:solidFill>
              </a:rPr>
              <a:t>PR: helpen dementie op de kaart te zetten</a:t>
            </a:r>
          </a:p>
          <a:p>
            <a:pPr lvl="1"/>
            <a:r>
              <a:rPr lang="nl-NL" dirty="0" smtClean="0">
                <a:solidFill>
                  <a:schemeClr val="bg1"/>
                </a:solidFill>
              </a:rPr>
              <a:t>Dementievriendelijke gemeente</a:t>
            </a:r>
          </a:p>
        </p:txBody>
      </p:sp>
    </p:spTree>
    <p:extLst>
      <p:ext uri="{BB962C8B-B14F-4D97-AF65-F5344CB8AC3E}">
        <p14:creationId xmlns:p14="http://schemas.microsoft.com/office/powerpoint/2010/main" val="3309725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Ontwikkelingen Zorgverzekeraars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0"/>
          </p:nvPr>
        </p:nvSpPr>
        <p:spPr>
          <a:xfrm>
            <a:off x="1856114" y="1652465"/>
            <a:ext cx="5373687" cy="1719385"/>
          </a:xfrm>
        </p:spPr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Infrastructuur Ketenzorg Dementie 2018</a:t>
            </a:r>
          </a:p>
          <a:p>
            <a:pPr lvl="1"/>
            <a:r>
              <a:rPr lang="nl-NL" dirty="0" smtClean="0">
                <a:solidFill>
                  <a:schemeClr val="bg1"/>
                </a:solidFill>
              </a:rPr>
              <a:t>Individueel casemanagement 2018</a:t>
            </a:r>
          </a:p>
          <a:p>
            <a:pPr lvl="1"/>
            <a:endParaRPr lang="nl-NL" dirty="0" smtClean="0">
              <a:solidFill>
                <a:schemeClr val="bg1"/>
              </a:solidFill>
            </a:endParaRPr>
          </a:p>
          <a:p>
            <a:r>
              <a:rPr lang="nl-NL" dirty="0" smtClean="0">
                <a:solidFill>
                  <a:schemeClr val="bg1"/>
                </a:solidFill>
              </a:rPr>
              <a:t>Infrastructuur Ketenzorg Dementie 2019 e.v.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01653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Infrastructuur Ketenzorg Dementie 2018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0"/>
          </p:nvPr>
        </p:nvSpPr>
        <p:spPr>
          <a:xfrm>
            <a:off x="455939" y="1328615"/>
            <a:ext cx="7383136" cy="3444998"/>
          </a:xfrm>
        </p:spPr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Landelijke dekking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Representatie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Maatwerkafspraken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Uitkomsten worden landelijke uitgewisseld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De ketenregisseur krijgt een prominentere rol</a:t>
            </a:r>
          </a:p>
          <a:p>
            <a:endParaRPr lang="nl-NL" dirty="0">
              <a:solidFill>
                <a:schemeClr val="bg1"/>
              </a:solidFill>
            </a:endParaRPr>
          </a:p>
          <a:p>
            <a:pPr lvl="1"/>
            <a:r>
              <a:rPr lang="nl-NL" dirty="0" smtClean="0">
                <a:solidFill>
                  <a:schemeClr val="bg1"/>
                </a:solidFill>
              </a:rPr>
              <a:t>Individueel Casemanagement 2018</a:t>
            </a:r>
          </a:p>
          <a:p>
            <a:pPr lvl="2"/>
            <a:r>
              <a:rPr lang="nl-NL" dirty="0" smtClean="0">
                <a:solidFill>
                  <a:schemeClr val="bg1"/>
                </a:solidFill>
              </a:rPr>
              <a:t>Landelijke uniformiteit</a:t>
            </a:r>
          </a:p>
          <a:p>
            <a:pPr lvl="2"/>
            <a:r>
              <a:rPr lang="nl-NL" dirty="0" smtClean="0">
                <a:solidFill>
                  <a:schemeClr val="bg1"/>
                </a:solidFill>
              </a:rPr>
              <a:t>Uniforme kwaliteitsnormen -&gt; Zorgstandaard Dementie</a:t>
            </a:r>
          </a:p>
          <a:p>
            <a:pPr lvl="2"/>
            <a:r>
              <a:rPr lang="nl-NL" dirty="0" smtClean="0">
                <a:solidFill>
                  <a:schemeClr val="bg1"/>
                </a:solidFill>
              </a:rPr>
              <a:t>Beperkt aantal modellen Casemanagement</a:t>
            </a:r>
          </a:p>
        </p:txBody>
      </p:sp>
    </p:spTree>
    <p:extLst>
      <p:ext uri="{BB962C8B-B14F-4D97-AF65-F5344CB8AC3E}">
        <p14:creationId xmlns:p14="http://schemas.microsoft.com/office/powerpoint/2010/main" val="3305042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Infrastructuur Ketenzorg Dementie 2019 e.v.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0"/>
          </p:nvPr>
        </p:nvSpPr>
        <p:spPr>
          <a:xfrm>
            <a:off x="817889" y="1847850"/>
            <a:ext cx="7306936" cy="1895475"/>
          </a:xfrm>
        </p:spPr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Verdere nuancering dementienetwerken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Evaluatie van het representatiemodel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Organisatie van het netwerk op basis van de uitkomsten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Procesafspraken omtrent doorontwikkeling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671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Gesprek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Wat </a:t>
            </a:r>
            <a:r>
              <a:rPr lang="nl-NL" smtClean="0">
                <a:solidFill>
                  <a:schemeClr val="bg1"/>
                </a:solidFill>
              </a:rPr>
              <a:t>is er nodig</a:t>
            </a:r>
            <a:r>
              <a:rPr lang="nl-NL" dirty="0" smtClean="0">
                <a:solidFill>
                  <a:schemeClr val="bg1"/>
                </a:solidFill>
              </a:rPr>
              <a:t>?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Welke rol hebben gemeente(n)?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Welke rol heeft Zorg en Zekerheid?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Wie is daarbij nodig?</a:t>
            </a:r>
          </a:p>
        </p:txBody>
      </p:sp>
    </p:spTree>
    <p:extLst>
      <p:ext uri="{BB962C8B-B14F-4D97-AF65-F5344CB8AC3E}">
        <p14:creationId xmlns:p14="http://schemas.microsoft.com/office/powerpoint/2010/main" val="230661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Vragen ?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Ideeën? Suggesties?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283" y="6101850"/>
            <a:ext cx="1651591" cy="756150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4405423" y="615675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/>
              <a:t>… en vele andere gemeenten in Noord-Holland Zuid en Zuid-Holland Noord</a:t>
            </a:r>
            <a:r>
              <a:rPr lang="nl-NL" dirty="0">
                <a:solidFill>
                  <a:schemeClr val="bg1"/>
                </a:solidFill>
              </a:rPr>
              <a:t>en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355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Waarom </a:t>
            </a:r>
            <a:r>
              <a:rPr lang="nl-NL" dirty="0" smtClean="0">
                <a:solidFill>
                  <a:schemeClr val="bg1"/>
                </a:solidFill>
              </a:rPr>
              <a:t> samenwerken op dit thema?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0"/>
          </p:nvPr>
        </p:nvSpPr>
        <p:spPr>
          <a:xfrm>
            <a:off x="455938" y="1328615"/>
            <a:ext cx="5788917" cy="344499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Stand van zaken per 1 januari 2015:</a:t>
            </a:r>
            <a:br>
              <a:rPr lang="nl-NL" dirty="0" smtClean="0">
                <a:solidFill>
                  <a:schemeClr val="bg1"/>
                </a:solidFill>
              </a:rPr>
            </a:b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b="1" dirty="0" smtClean="0">
                <a:solidFill>
                  <a:schemeClr val="bg1"/>
                </a:solidFill>
              </a:rPr>
              <a:t>Zorgverzekeraa</a:t>
            </a:r>
            <a:r>
              <a:rPr lang="nl-NL" dirty="0" smtClean="0">
                <a:solidFill>
                  <a:schemeClr val="bg1"/>
                </a:solidFill>
              </a:rPr>
              <a:t>r</a:t>
            </a:r>
            <a:r>
              <a:rPr lang="nl-NL" dirty="0">
                <a:solidFill>
                  <a:schemeClr val="bg1"/>
                </a:solidFill>
              </a:rPr>
              <a:t>:	</a:t>
            </a:r>
            <a:r>
              <a:rPr lang="nl-NL" dirty="0" smtClean="0">
                <a:solidFill>
                  <a:schemeClr val="bg1"/>
                </a:solidFill>
              </a:rPr>
              <a:t>	WLZ</a:t>
            </a: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>
                <a:solidFill>
                  <a:schemeClr val="bg1"/>
                </a:solidFill>
              </a:rPr>
              <a:t>					</a:t>
            </a:r>
            <a:r>
              <a:rPr lang="nl-NL" dirty="0" err="1" smtClean="0">
                <a:solidFill>
                  <a:schemeClr val="bg1"/>
                </a:solidFill>
              </a:rPr>
              <a:t>ZvW</a:t>
            </a: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b="1" dirty="0">
                <a:solidFill>
                  <a:schemeClr val="bg1"/>
                </a:solidFill>
              </a:rPr>
              <a:t>Gemeenten</a:t>
            </a:r>
            <a:r>
              <a:rPr lang="nl-NL" dirty="0">
                <a:solidFill>
                  <a:schemeClr val="bg1"/>
                </a:solidFill>
              </a:rPr>
              <a:t>:			</a:t>
            </a:r>
            <a:r>
              <a:rPr lang="nl-NL" dirty="0" smtClean="0">
                <a:solidFill>
                  <a:schemeClr val="bg1"/>
                </a:solidFill>
              </a:rPr>
              <a:t>WMO</a:t>
            </a: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>
                <a:solidFill>
                  <a:schemeClr val="bg1"/>
                </a:solidFill>
              </a:rPr>
              <a:t>					</a:t>
            </a:r>
            <a:r>
              <a:rPr lang="nl-NL" dirty="0" smtClean="0">
                <a:solidFill>
                  <a:schemeClr val="bg1"/>
                </a:solidFill>
              </a:rPr>
              <a:t>Jeugdwet</a:t>
            </a:r>
            <a:br>
              <a:rPr lang="nl-NL" dirty="0" smtClean="0">
                <a:solidFill>
                  <a:schemeClr val="bg1"/>
                </a:solidFill>
              </a:rPr>
            </a:br>
            <a:r>
              <a:rPr lang="nl-NL" dirty="0" smtClean="0">
                <a:solidFill>
                  <a:schemeClr val="bg1"/>
                </a:solidFill>
              </a:rPr>
              <a:t> 		</a:t>
            </a:r>
            <a:r>
              <a:rPr lang="nl-NL" dirty="0">
                <a:solidFill>
                  <a:schemeClr val="bg1"/>
                </a:solidFill>
              </a:rPr>
              <a:t>			WPG (uitgevoerd door de </a:t>
            </a:r>
            <a:r>
              <a:rPr lang="nl-NL" dirty="0" smtClean="0">
                <a:solidFill>
                  <a:schemeClr val="bg1"/>
                </a:solidFill>
              </a:rPr>
              <a:t>GGD</a:t>
            </a:r>
            <a:r>
              <a:rPr lang="nl-NL" dirty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Welzijn, zorg en ondersteuning wordt betaald uit deze wetten. Inwoners hebben, ook op dit vlak, last van financieringsschotten. Samenwerking zorgt voor gezondheidswinst voor inwoners/verzekerden.</a:t>
            </a:r>
            <a:br>
              <a:rPr lang="nl-NL" dirty="0" smtClean="0">
                <a:solidFill>
                  <a:schemeClr val="bg1"/>
                </a:solidFill>
              </a:rPr>
            </a:b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98106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Wat vooraf ging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0"/>
          </p:nvPr>
        </p:nvSpPr>
        <p:spPr>
          <a:xfrm>
            <a:off x="455939" y="1328615"/>
            <a:ext cx="7535536" cy="3444998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Scholing van sociaal werkers: </a:t>
            </a:r>
            <a:r>
              <a:rPr lang="nl-NL" dirty="0" err="1" smtClean="0">
                <a:solidFill>
                  <a:schemeClr val="bg1"/>
                </a:solidFill>
              </a:rPr>
              <a:t>Factsheet</a:t>
            </a:r>
            <a:r>
              <a:rPr lang="nl-NL" dirty="0" smtClean="0">
                <a:solidFill>
                  <a:schemeClr val="bg1"/>
                </a:solidFill>
              </a:rPr>
              <a:t> Dementie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Uitwisselingsbijeenkomst </a:t>
            </a:r>
            <a:r>
              <a:rPr lang="nl-NL" dirty="0">
                <a:solidFill>
                  <a:schemeClr val="bg1"/>
                </a:solidFill>
              </a:rPr>
              <a:t>Dementiezorg in de toekomst</a:t>
            </a:r>
          </a:p>
          <a:p>
            <a:pPr lvl="1"/>
            <a:r>
              <a:rPr lang="nl-NL" dirty="0">
                <a:solidFill>
                  <a:schemeClr val="bg1"/>
                </a:solidFill>
              </a:rPr>
              <a:t>Preventie en </a:t>
            </a:r>
            <a:r>
              <a:rPr lang="nl-NL" dirty="0" err="1">
                <a:solidFill>
                  <a:schemeClr val="bg1"/>
                </a:solidFill>
              </a:rPr>
              <a:t>vroegsignalering</a:t>
            </a:r>
            <a:r>
              <a:rPr lang="nl-NL" dirty="0">
                <a:solidFill>
                  <a:schemeClr val="bg1"/>
                </a:solidFill>
              </a:rPr>
              <a:t> (niet pluis gevoel)</a:t>
            </a:r>
          </a:p>
          <a:p>
            <a:pPr lvl="1"/>
            <a:r>
              <a:rPr lang="nl-NL" dirty="0">
                <a:solidFill>
                  <a:schemeClr val="bg1"/>
                </a:solidFill>
              </a:rPr>
              <a:t>Zorgmijding door onduidelijkheid financieringsstromen</a:t>
            </a:r>
          </a:p>
          <a:p>
            <a:pPr lvl="1"/>
            <a:r>
              <a:rPr lang="nl-NL" dirty="0">
                <a:solidFill>
                  <a:schemeClr val="bg1"/>
                </a:solidFill>
              </a:rPr>
              <a:t>Samenwerking i/d keten (medisch en sociaal domein)</a:t>
            </a:r>
          </a:p>
          <a:p>
            <a:pPr lvl="1"/>
            <a:r>
              <a:rPr lang="nl-NL" dirty="0">
                <a:solidFill>
                  <a:schemeClr val="bg1"/>
                </a:solidFill>
              </a:rPr>
              <a:t>Toegankelijkheid en bekendheid voorzieningen</a:t>
            </a:r>
          </a:p>
          <a:p>
            <a:pPr lvl="1"/>
            <a:r>
              <a:rPr lang="nl-NL" dirty="0">
                <a:solidFill>
                  <a:schemeClr val="bg1"/>
                </a:solidFill>
              </a:rPr>
              <a:t> Kloof tussen beleid- en praktijkblik</a:t>
            </a:r>
          </a:p>
          <a:p>
            <a:pPr lvl="1"/>
            <a:r>
              <a:rPr lang="nl-NL" dirty="0">
                <a:solidFill>
                  <a:schemeClr val="bg1"/>
                </a:solidFill>
              </a:rPr>
              <a:t>Overgang ziekenhuisopname naar zorg aan huis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84083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Projecten in Leiden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0"/>
          </p:nvPr>
        </p:nvSpPr>
        <p:spPr>
          <a:xfrm>
            <a:off x="455939" y="1328615"/>
            <a:ext cx="7468861" cy="3444998"/>
          </a:xfrm>
        </p:spPr>
        <p:txBody>
          <a:bodyPr>
            <a:normAutofit lnSpcReduction="10000"/>
          </a:bodyPr>
          <a:lstStyle/>
          <a:p>
            <a:r>
              <a:rPr lang="nl-NL" dirty="0">
                <a:solidFill>
                  <a:schemeClr val="bg1"/>
                </a:solidFill>
              </a:rPr>
              <a:t>Regio Holland Rijnland</a:t>
            </a:r>
          </a:p>
          <a:p>
            <a:pPr lvl="1"/>
            <a:r>
              <a:rPr lang="nl-NL" dirty="0">
                <a:solidFill>
                  <a:schemeClr val="bg1"/>
                </a:solidFill>
              </a:rPr>
              <a:t>Regionale warme overdracht (LUMC, </a:t>
            </a:r>
            <a:r>
              <a:rPr lang="nl-NL" dirty="0" err="1">
                <a:solidFill>
                  <a:schemeClr val="bg1"/>
                </a:solidFill>
              </a:rPr>
              <a:t>Alrijne</a:t>
            </a:r>
            <a:r>
              <a:rPr lang="nl-NL" dirty="0">
                <a:solidFill>
                  <a:schemeClr val="bg1"/>
                </a:solidFill>
              </a:rPr>
              <a:t>, ZZ, </a:t>
            </a:r>
            <a:r>
              <a:rPr lang="nl-NL" dirty="0" err="1">
                <a:solidFill>
                  <a:schemeClr val="bg1"/>
                </a:solidFill>
              </a:rPr>
              <a:t>Marente</a:t>
            </a:r>
            <a:r>
              <a:rPr lang="nl-NL" dirty="0">
                <a:solidFill>
                  <a:schemeClr val="bg1"/>
                </a:solidFill>
              </a:rPr>
              <a:t>, NZLO, </a:t>
            </a:r>
            <a:r>
              <a:rPr lang="nl-NL" dirty="0" err="1">
                <a:solidFill>
                  <a:schemeClr val="bg1"/>
                </a:solidFill>
              </a:rPr>
              <a:t>Libertas</a:t>
            </a:r>
            <a:r>
              <a:rPr lang="nl-NL" dirty="0">
                <a:solidFill>
                  <a:schemeClr val="bg1"/>
                </a:solidFill>
              </a:rPr>
              <a:t>, </a:t>
            </a:r>
            <a:r>
              <a:rPr lang="nl-NL" dirty="0" err="1">
                <a:solidFill>
                  <a:schemeClr val="bg1"/>
                </a:solidFill>
              </a:rPr>
              <a:t>Activite</a:t>
            </a:r>
            <a:r>
              <a:rPr lang="nl-NL" dirty="0">
                <a:solidFill>
                  <a:schemeClr val="bg1"/>
                </a:solidFill>
              </a:rPr>
              <a:t>, </a:t>
            </a:r>
            <a:r>
              <a:rPr lang="nl-NL" dirty="0" err="1">
                <a:solidFill>
                  <a:schemeClr val="bg1"/>
                </a:solidFill>
              </a:rPr>
              <a:t>Topaz</a:t>
            </a:r>
            <a:r>
              <a:rPr lang="nl-NL" dirty="0">
                <a:solidFill>
                  <a:schemeClr val="bg1"/>
                </a:solidFill>
              </a:rPr>
              <a:t>)</a:t>
            </a:r>
          </a:p>
          <a:p>
            <a:pPr lvl="2"/>
            <a:r>
              <a:rPr lang="nl-NL" dirty="0">
                <a:solidFill>
                  <a:schemeClr val="bg1"/>
                </a:solidFill>
              </a:rPr>
              <a:t>Pilot start 22 mei, evaluatie en borging eind 2017</a:t>
            </a:r>
          </a:p>
          <a:p>
            <a:pPr lvl="1"/>
            <a:r>
              <a:rPr lang="nl-NL" i="1" dirty="0" smtClean="0">
                <a:solidFill>
                  <a:schemeClr val="bg1"/>
                </a:solidFill>
              </a:rPr>
              <a:t>Expertise </a:t>
            </a:r>
            <a:r>
              <a:rPr lang="nl-NL" i="1" dirty="0">
                <a:solidFill>
                  <a:schemeClr val="bg1"/>
                </a:solidFill>
              </a:rPr>
              <a:t>netwerk dementie (Transmuralis)</a:t>
            </a:r>
          </a:p>
          <a:p>
            <a:r>
              <a:rPr lang="nl-NL" dirty="0">
                <a:solidFill>
                  <a:schemeClr val="bg1"/>
                </a:solidFill>
              </a:rPr>
              <a:t>Innovatiegelden Leidse </a:t>
            </a:r>
            <a:r>
              <a:rPr lang="nl-NL" dirty="0" smtClean="0">
                <a:solidFill>
                  <a:schemeClr val="bg1"/>
                </a:solidFill>
              </a:rPr>
              <a:t>regio</a:t>
            </a:r>
          </a:p>
          <a:p>
            <a:pPr lvl="1"/>
            <a:r>
              <a:rPr lang="nl-NL" i="1" dirty="0" err="1" smtClean="0">
                <a:solidFill>
                  <a:schemeClr val="bg1"/>
                </a:solidFill>
              </a:rPr>
              <a:t>DemenTalent</a:t>
            </a:r>
            <a:r>
              <a:rPr lang="nl-NL" i="1" dirty="0" smtClean="0">
                <a:solidFill>
                  <a:schemeClr val="bg1"/>
                </a:solidFill>
              </a:rPr>
              <a:t> </a:t>
            </a:r>
            <a:r>
              <a:rPr lang="nl-NL" i="1" dirty="0">
                <a:solidFill>
                  <a:schemeClr val="bg1"/>
                </a:solidFill>
              </a:rPr>
              <a:t>(</a:t>
            </a:r>
            <a:r>
              <a:rPr lang="nl-NL" i="1" dirty="0" err="1">
                <a:solidFill>
                  <a:schemeClr val="bg1"/>
                </a:solidFill>
              </a:rPr>
              <a:t>Activite</a:t>
            </a:r>
            <a:r>
              <a:rPr lang="nl-NL" i="1" dirty="0">
                <a:solidFill>
                  <a:schemeClr val="bg1"/>
                </a:solidFill>
              </a:rPr>
              <a:t>, Radius, EVA)</a:t>
            </a:r>
          </a:p>
          <a:p>
            <a:pPr lvl="1"/>
            <a:r>
              <a:rPr lang="nl-NL" i="1" dirty="0">
                <a:solidFill>
                  <a:schemeClr val="bg1"/>
                </a:solidFill>
              </a:rPr>
              <a:t>Odensehuis (16 organisaties</a:t>
            </a:r>
            <a:r>
              <a:rPr lang="nl-NL" i="1" dirty="0" smtClean="0">
                <a:solidFill>
                  <a:schemeClr val="bg1"/>
                </a:solidFill>
              </a:rPr>
              <a:t>)</a:t>
            </a:r>
            <a:endParaRPr lang="nl-NL" dirty="0" smtClean="0">
              <a:solidFill>
                <a:schemeClr val="bg1"/>
              </a:solidFill>
            </a:endParaRPr>
          </a:p>
          <a:p>
            <a:r>
              <a:rPr lang="nl-NL" dirty="0" smtClean="0">
                <a:solidFill>
                  <a:schemeClr val="bg1"/>
                </a:solidFill>
              </a:rPr>
              <a:t>Transformatie</a:t>
            </a:r>
          </a:p>
          <a:p>
            <a:pPr lvl="1"/>
            <a:r>
              <a:rPr lang="nl-NL" dirty="0" smtClean="0">
                <a:solidFill>
                  <a:schemeClr val="bg1"/>
                </a:solidFill>
              </a:rPr>
              <a:t>Niet pluis gevoel bij kwetsbare ouderen (Hogeschool Leiden, Radius, </a:t>
            </a:r>
            <a:r>
              <a:rPr lang="nl-NL" dirty="0" err="1" smtClean="0">
                <a:solidFill>
                  <a:schemeClr val="bg1"/>
                </a:solidFill>
              </a:rPr>
              <a:t>Activite</a:t>
            </a:r>
            <a:r>
              <a:rPr lang="nl-NL" dirty="0" smtClean="0">
                <a:solidFill>
                  <a:schemeClr val="bg1"/>
                </a:solidFill>
              </a:rPr>
              <a:t>, GGD, Ouderenberaad Zuid-Holland Noord)</a:t>
            </a:r>
            <a:endParaRPr lang="nl-NL" dirty="0">
              <a:solidFill>
                <a:schemeClr val="bg1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65918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Gedeelde visie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4" name="Picture 2" descr="\\HVRDOG04.RDOGHM.LOCAL\Users$\martens\FolderRedir\Documents\gemeenten bilateraal\preventie bijeenkomst team leiden\scoringsinstrument-iph.gif"/>
          <p:cNvPicPr>
            <a:picLocks noGrp="1" noChangeAspect="1" noChangeArrowheads="1" noCrop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525" y="246063"/>
            <a:ext cx="4286250" cy="4620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90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Gezamenlijk doel ketenzorg dementie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0"/>
          </p:nvPr>
        </p:nvSpPr>
        <p:spPr>
          <a:xfrm>
            <a:off x="457200" y="1328615"/>
            <a:ext cx="7781925" cy="344499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Continuïteit in passende zorg en ondersteuning voor mensen met dementie en sociale omgeving.</a:t>
            </a:r>
          </a:p>
          <a:p>
            <a:pPr lvl="1"/>
            <a:r>
              <a:rPr lang="nl-NL" dirty="0" smtClean="0">
                <a:solidFill>
                  <a:schemeClr val="bg1"/>
                </a:solidFill>
              </a:rPr>
              <a:t>Nodig:</a:t>
            </a:r>
          </a:p>
          <a:p>
            <a:pPr lvl="2"/>
            <a:r>
              <a:rPr lang="nl-NL" dirty="0" smtClean="0">
                <a:solidFill>
                  <a:schemeClr val="bg1"/>
                </a:solidFill>
              </a:rPr>
              <a:t>Ketenregie in de praktijk</a:t>
            </a:r>
          </a:p>
          <a:p>
            <a:pPr lvl="3"/>
            <a:r>
              <a:rPr lang="nl-NL" dirty="0" smtClean="0">
                <a:solidFill>
                  <a:schemeClr val="bg1"/>
                </a:solidFill>
              </a:rPr>
              <a:t>Goede triage </a:t>
            </a:r>
            <a:r>
              <a:rPr lang="nl-NL" dirty="0">
                <a:solidFill>
                  <a:schemeClr val="bg1"/>
                </a:solidFill>
              </a:rPr>
              <a:t>door professional met kennis van medisch en sociaal domein</a:t>
            </a:r>
            <a:endParaRPr lang="nl-NL" dirty="0" smtClean="0">
              <a:solidFill>
                <a:schemeClr val="bg1"/>
              </a:solidFill>
            </a:endParaRPr>
          </a:p>
          <a:p>
            <a:pPr lvl="2"/>
            <a:r>
              <a:rPr lang="nl-NL" dirty="0">
                <a:solidFill>
                  <a:schemeClr val="bg1"/>
                </a:solidFill>
              </a:rPr>
              <a:t>K</a:t>
            </a:r>
            <a:r>
              <a:rPr lang="nl-NL" dirty="0" smtClean="0">
                <a:solidFill>
                  <a:schemeClr val="bg1"/>
                </a:solidFill>
              </a:rPr>
              <a:t>etenregie in het dementie netwerk</a:t>
            </a:r>
          </a:p>
          <a:p>
            <a:pPr lvl="3"/>
            <a:r>
              <a:rPr lang="nl-NL" dirty="0" smtClean="0">
                <a:solidFill>
                  <a:schemeClr val="bg1"/>
                </a:solidFill>
              </a:rPr>
              <a:t>Deskundigheidsbevordering, verbeteren samenwerking tussen partner organisaties</a:t>
            </a:r>
          </a:p>
          <a:p>
            <a:pPr lvl="3"/>
            <a:r>
              <a:rPr lang="nl-NL" dirty="0" smtClean="0">
                <a:solidFill>
                  <a:schemeClr val="bg1"/>
                </a:solidFill>
              </a:rPr>
              <a:t>Complexe casuïstiek: crisisdienst</a:t>
            </a:r>
          </a:p>
          <a:p>
            <a:pPr lvl="1"/>
            <a:endParaRPr lang="nl-NL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423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Wat is daar voor nodig?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0"/>
          </p:nvPr>
        </p:nvSpPr>
        <p:spPr>
          <a:xfrm>
            <a:off x="455939" y="1328615"/>
            <a:ext cx="7325986" cy="3444998"/>
          </a:xfrm>
        </p:spPr>
        <p:txBody>
          <a:bodyPr/>
          <a:lstStyle/>
          <a:p>
            <a:pPr lvl="2"/>
            <a:r>
              <a:rPr lang="nl-NL" dirty="0" smtClean="0">
                <a:solidFill>
                  <a:schemeClr val="bg1"/>
                </a:solidFill>
              </a:rPr>
              <a:t>Ketenregie </a:t>
            </a:r>
            <a:r>
              <a:rPr lang="nl-NL" dirty="0">
                <a:solidFill>
                  <a:schemeClr val="bg1"/>
                </a:solidFill>
              </a:rPr>
              <a:t>in de praktijk</a:t>
            </a:r>
          </a:p>
          <a:p>
            <a:pPr lvl="3"/>
            <a:r>
              <a:rPr lang="nl-NL" dirty="0">
                <a:solidFill>
                  <a:schemeClr val="bg1"/>
                </a:solidFill>
              </a:rPr>
              <a:t>Goede triage door professional met kennis van medisch en sociaal </a:t>
            </a:r>
            <a:r>
              <a:rPr lang="nl-NL" dirty="0" smtClean="0">
                <a:solidFill>
                  <a:schemeClr val="bg1"/>
                </a:solidFill>
              </a:rPr>
              <a:t>domein</a:t>
            </a:r>
          </a:p>
          <a:p>
            <a:pPr lvl="3"/>
            <a:endParaRPr lang="nl-NL" dirty="0" smtClean="0">
              <a:solidFill>
                <a:schemeClr val="bg1"/>
              </a:solidFill>
            </a:endParaRPr>
          </a:p>
          <a:p>
            <a:pPr lvl="2"/>
            <a:r>
              <a:rPr lang="nl-NL" dirty="0" smtClean="0">
                <a:solidFill>
                  <a:schemeClr val="bg1"/>
                </a:solidFill>
              </a:rPr>
              <a:t>Ketenregie </a:t>
            </a:r>
            <a:r>
              <a:rPr lang="nl-NL" dirty="0">
                <a:solidFill>
                  <a:schemeClr val="bg1"/>
                </a:solidFill>
              </a:rPr>
              <a:t>in het dementie netwerk</a:t>
            </a:r>
          </a:p>
          <a:p>
            <a:pPr lvl="3"/>
            <a:r>
              <a:rPr lang="nl-NL" dirty="0">
                <a:solidFill>
                  <a:schemeClr val="bg1"/>
                </a:solidFill>
              </a:rPr>
              <a:t>Deskundigheidsbevordering, verbeteren samenwerking tussen partner organisaties</a:t>
            </a:r>
          </a:p>
          <a:p>
            <a:pPr lvl="3"/>
            <a:r>
              <a:rPr lang="nl-NL" dirty="0">
                <a:solidFill>
                  <a:schemeClr val="bg1"/>
                </a:solidFill>
              </a:rPr>
              <a:t>Complexe casuïstiek: crisisdienst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4082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Wat verandert er in de toekomst?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0"/>
          </p:nvPr>
        </p:nvSpPr>
        <p:spPr>
          <a:xfrm>
            <a:off x="455939" y="1328615"/>
            <a:ext cx="7840336" cy="3444998"/>
          </a:xfrm>
        </p:spPr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Casemanager dementie komt in 2019 met 80% zekerheid terug bij de zorgverzekeraar (ZN/VNG ontwikkeling)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Faciliteren goede samenwerking in de praktijk tussen professionals blijft nodig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Aandacht voor gezondheid in de breedte</a:t>
            </a:r>
          </a:p>
          <a:p>
            <a:pPr lvl="1"/>
            <a:r>
              <a:rPr lang="nl-NL" dirty="0" smtClean="0">
                <a:solidFill>
                  <a:schemeClr val="bg1"/>
                </a:solidFill>
              </a:rPr>
              <a:t>Platform Leiden op één lijn – ZZ, NZLO, SWT/JGT en gemeente</a:t>
            </a:r>
          </a:p>
          <a:p>
            <a:pPr lvl="1"/>
            <a:r>
              <a:rPr lang="nl-NL" dirty="0" smtClean="0">
                <a:solidFill>
                  <a:schemeClr val="bg1"/>
                </a:solidFill>
              </a:rPr>
              <a:t>Welzijn op recept</a:t>
            </a:r>
          </a:p>
        </p:txBody>
      </p:sp>
    </p:spTree>
    <p:extLst>
      <p:ext uri="{BB962C8B-B14F-4D97-AF65-F5344CB8AC3E}">
        <p14:creationId xmlns:p14="http://schemas.microsoft.com/office/powerpoint/2010/main" val="2625974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Rol ketenregisseur netwerk Zuid-Holland Noord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0"/>
          </p:nvPr>
        </p:nvSpPr>
        <p:spPr>
          <a:xfrm>
            <a:off x="455939" y="1328615"/>
            <a:ext cx="8011786" cy="3444998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chemeClr val="bg1"/>
                </a:solidFill>
              </a:rPr>
              <a:t>Gemeenten zijn partners in de samenwerking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Zorg en Zekerheid is opdrachtgever en financier</a:t>
            </a:r>
          </a:p>
          <a:p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Taken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Deskundigheidsbevordering tussen partners</a:t>
            </a:r>
            <a:endParaRPr lang="nl-NL" dirty="0">
              <a:solidFill>
                <a:schemeClr val="bg1"/>
              </a:solidFill>
            </a:endParaRPr>
          </a:p>
          <a:p>
            <a:r>
              <a:rPr lang="nl-NL" dirty="0">
                <a:solidFill>
                  <a:schemeClr val="bg1"/>
                </a:solidFill>
              </a:rPr>
              <a:t>Stimuleren samenwerking in de keten </a:t>
            </a:r>
            <a:endParaRPr lang="nl-NL" dirty="0" smtClean="0">
              <a:solidFill>
                <a:schemeClr val="bg1"/>
              </a:solidFill>
            </a:endParaRPr>
          </a:p>
          <a:p>
            <a:pPr lvl="1"/>
            <a:r>
              <a:rPr lang="nl-NL" dirty="0" smtClean="0">
                <a:solidFill>
                  <a:schemeClr val="bg1"/>
                </a:solidFill>
              </a:rPr>
              <a:t>van </a:t>
            </a:r>
            <a:r>
              <a:rPr lang="nl-NL" dirty="0">
                <a:solidFill>
                  <a:schemeClr val="bg1"/>
                </a:solidFill>
              </a:rPr>
              <a:t>informele tot intramurale </a:t>
            </a:r>
            <a:r>
              <a:rPr lang="nl-NL" dirty="0" smtClean="0">
                <a:solidFill>
                  <a:schemeClr val="bg1"/>
                </a:solidFill>
              </a:rPr>
              <a:t>zorg</a:t>
            </a:r>
          </a:p>
          <a:p>
            <a:pPr lvl="1"/>
            <a:r>
              <a:rPr lang="nl-NL" dirty="0" smtClean="0">
                <a:solidFill>
                  <a:schemeClr val="bg1"/>
                </a:solidFill>
              </a:rPr>
              <a:t>Van medisch tot sociaal domein</a:t>
            </a:r>
            <a:endParaRPr lang="nl-NL" dirty="0">
              <a:solidFill>
                <a:schemeClr val="bg1"/>
              </a:solidFill>
            </a:endParaRPr>
          </a:p>
          <a:p>
            <a:r>
              <a:rPr lang="nl-NL" dirty="0" smtClean="0">
                <a:solidFill>
                  <a:schemeClr val="bg1"/>
                </a:solidFill>
              </a:rPr>
              <a:t>Aankaarten van signalen uit de praktijk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Aansturen op gezamenlijke oplossing uit de praktijk</a:t>
            </a:r>
          </a:p>
        </p:txBody>
      </p:sp>
    </p:spTree>
    <p:extLst>
      <p:ext uri="{BB962C8B-B14F-4D97-AF65-F5344CB8AC3E}">
        <p14:creationId xmlns:p14="http://schemas.microsoft.com/office/powerpoint/2010/main" val="1372048017"/>
      </p:ext>
    </p:extLst>
  </p:cSld>
  <p:clrMapOvr>
    <a:masterClrMapping/>
  </p:clrMapOvr>
</p:sld>
</file>

<file path=ppt/theme/theme1.xml><?xml version="1.0" encoding="utf-8"?>
<a:theme xmlns:a="http://schemas.openxmlformats.org/drawingml/2006/main" name="1610072 Z&amp;Z Powerpoin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1610072 Z&amp;Z Powerpointtemplate</Template>
  <TotalTime>1089</TotalTime>
  <Words>523</Words>
  <Application>Microsoft Office PowerPoint</Application>
  <PresentationFormat>Diavoorstelling (4:3)</PresentationFormat>
  <Paragraphs>100</Paragraphs>
  <Slides>15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1610072 Z&amp;Z Powerpointtemplate</vt:lpstr>
      <vt:lpstr>Ketenzorg dementie Verkenning rol gemeenten en Zorg en Zekerheid </vt:lpstr>
      <vt:lpstr>Waarom  samenwerken op dit thema?</vt:lpstr>
      <vt:lpstr>Wat vooraf ging</vt:lpstr>
      <vt:lpstr>Projecten in Leiden</vt:lpstr>
      <vt:lpstr>Gedeelde visie</vt:lpstr>
      <vt:lpstr>Gezamenlijk doel ketenzorg dementie</vt:lpstr>
      <vt:lpstr>Wat is daar voor nodig?</vt:lpstr>
      <vt:lpstr>Wat verandert er in de toekomst?</vt:lpstr>
      <vt:lpstr>Rol ketenregisseur netwerk Zuid-Holland Noord</vt:lpstr>
      <vt:lpstr>Rol gemeente</vt:lpstr>
      <vt:lpstr>Ontwikkelingen Zorgverzekeraars</vt:lpstr>
      <vt:lpstr>Infrastructuur Ketenzorg Dementie 2018</vt:lpstr>
      <vt:lpstr>Infrastructuur Ketenzorg Dementie 2019 e.v.</vt:lpstr>
      <vt:lpstr>Gesprek</vt:lpstr>
      <vt:lpstr>Vragen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Francine Gutteling</dc:creator>
  <cp:lastModifiedBy>Aart Bolluijt</cp:lastModifiedBy>
  <cp:revision>73</cp:revision>
  <cp:lastPrinted>2017-11-23T08:05:03Z</cp:lastPrinted>
  <dcterms:created xsi:type="dcterms:W3CDTF">2016-11-15T14:17:37Z</dcterms:created>
  <dcterms:modified xsi:type="dcterms:W3CDTF">2017-11-23T08:05:09Z</dcterms:modified>
</cp:coreProperties>
</file>