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10" r:id="rId2"/>
    <p:sldId id="271" r:id="rId3"/>
    <p:sldId id="309" r:id="rId4"/>
    <p:sldId id="311" r:id="rId5"/>
    <p:sldId id="275" r:id="rId6"/>
    <p:sldId id="276" r:id="rId7"/>
    <p:sldId id="277" r:id="rId8"/>
    <p:sldId id="278" r:id="rId9"/>
    <p:sldId id="281" r:id="rId10"/>
    <p:sldId id="286" r:id="rId11"/>
    <p:sldId id="285" r:id="rId12"/>
    <p:sldId id="284" r:id="rId13"/>
    <p:sldId id="283" r:id="rId14"/>
    <p:sldId id="282" r:id="rId15"/>
    <p:sldId id="301" r:id="rId16"/>
    <p:sldId id="295" r:id="rId17"/>
    <p:sldId id="299" r:id="rId18"/>
    <p:sldId id="324" r:id="rId19"/>
    <p:sldId id="323" r:id="rId20"/>
    <p:sldId id="312" r:id="rId21"/>
    <p:sldId id="313" r:id="rId22"/>
    <p:sldId id="314" r:id="rId23"/>
    <p:sldId id="315" r:id="rId24"/>
    <p:sldId id="316" r:id="rId25"/>
    <p:sldId id="317" r:id="rId26"/>
    <p:sldId id="318" r:id="rId27"/>
    <p:sldId id="319" r:id="rId28"/>
    <p:sldId id="320" r:id="rId29"/>
    <p:sldId id="321" r:id="rId30"/>
    <p:sldId id="322" r:id="rId31"/>
    <p:sldId id="269" r:id="rId32"/>
  </p:sldIdLst>
  <p:sldSz cx="9144000" cy="6858000" type="screen4x3"/>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47">
          <p15:clr>
            <a:srgbClr val="A4A3A4"/>
          </p15:clr>
        </p15:guide>
        <p15:guide id="2" pos="44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8810" autoAdjust="0"/>
  </p:normalViewPr>
  <p:slideViewPr>
    <p:cSldViewPr snapToGrid="0" snapToObjects="1" showGuides="1">
      <p:cViewPr>
        <p:scale>
          <a:sx n="66" d="100"/>
          <a:sy n="66" d="100"/>
        </p:scale>
        <p:origin x="-1512" y="102"/>
      </p:cViewPr>
      <p:guideLst>
        <p:guide orient="horz" pos="3147"/>
        <p:guide pos="4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1" d="100"/>
          <a:sy n="131" d="100"/>
        </p:scale>
        <p:origin x="296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Blad1!$B$1</c:f>
              <c:strCache>
                <c:ptCount val="1"/>
                <c:pt idx="0">
                  <c:v>Cliënten / patiënten</c:v>
                </c:pt>
              </c:strCache>
            </c:strRef>
          </c:tx>
          <c:invertIfNegative val="0"/>
          <c:dLbls>
            <c:txPr>
              <a:bodyPr/>
              <a:lstStyle/>
              <a:p>
                <a:pPr>
                  <a:defRPr b="1"/>
                </a:pPr>
                <a:endParaRPr lang="nl-NL"/>
              </a:p>
            </c:txPr>
            <c:showLegendKey val="0"/>
            <c:showVal val="1"/>
            <c:showCatName val="0"/>
            <c:showSerName val="0"/>
            <c:showPercent val="0"/>
            <c:showBubbleSize val="0"/>
            <c:showLeaderLines val="0"/>
          </c:dLbls>
          <c:cat>
            <c:strRef>
              <c:f>Blad1!$A$2</c:f>
              <c:strCache>
                <c:ptCount val="1"/>
                <c:pt idx="0">
                  <c:v>Deelnemers raadpleging</c:v>
                </c:pt>
              </c:strCache>
            </c:strRef>
          </c:cat>
          <c:val>
            <c:numRef>
              <c:f>Blad1!$B$2</c:f>
              <c:numCache>
                <c:formatCode>General</c:formatCode>
                <c:ptCount val="1"/>
                <c:pt idx="0">
                  <c:v>2713</c:v>
                </c:pt>
              </c:numCache>
            </c:numRef>
          </c:val>
        </c:ser>
        <c:ser>
          <c:idx val="1"/>
          <c:order val="1"/>
          <c:tx>
            <c:strRef>
              <c:f>Blad1!$C$1</c:f>
              <c:strCache>
                <c:ptCount val="1"/>
                <c:pt idx="0">
                  <c:v>Mantelzorgers</c:v>
                </c:pt>
              </c:strCache>
            </c:strRef>
          </c:tx>
          <c:spPr>
            <a:solidFill>
              <a:schemeClr val="accent5"/>
            </a:solidFill>
          </c:spPr>
          <c:invertIfNegative val="0"/>
          <c:dLbls>
            <c:txPr>
              <a:bodyPr/>
              <a:lstStyle/>
              <a:p>
                <a:pPr>
                  <a:defRPr b="1">
                    <a:solidFill>
                      <a:schemeClr val="tx1"/>
                    </a:solidFill>
                  </a:defRPr>
                </a:pPr>
                <a:endParaRPr lang="nl-NL"/>
              </a:p>
            </c:txPr>
            <c:showLegendKey val="0"/>
            <c:showVal val="1"/>
            <c:showCatName val="0"/>
            <c:showSerName val="0"/>
            <c:showPercent val="0"/>
            <c:showBubbleSize val="0"/>
            <c:showLeaderLines val="0"/>
          </c:dLbls>
          <c:cat>
            <c:strRef>
              <c:f>Blad1!$A$2</c:f>
              <c:strCache>
                <c:ptCount val="1"/>
                <c:pt idx="0">
                  <c:v>Deelnemers raadpleging</c:v>
                </c:pt>
              </c:strCache>
            </c:strRef>
          </c:cat>
          <c:val>
            <c:numRef>
              <c:f>Blad1!$C$2</c:f>
              <c:numCache>
                <c:formatCode>General</c:formatCode>
                <c:ptCount val="1"/>
                <c:pt idx="0">
                  <c:v>1175</c:v>
                </c:pt>
              </c:numCache>
            </c:numRef>
          </c:val>
        </c:ser>
        <c:ser>
          <c:idx val="2"/>
          <c:order val="2"/>
          <c:tx>
            <c:strRef>
              <c:f>Blad1!$D$1</c:f>
              <c:strCache>
                <c:ptCount val="1"/>
                <c:pt idx="0">
                  <c:v>Vrijwilligers</c:v>
                </c:pt>
              </c:strCache>
            </c:strRef>
          </c:tx>
          <c:spPr>
            <a:solidFill>
              <a:schemeClr val="bg1">
                <a:lumMod val="75000"/>
              </a:schemeClr>
            </a:solidFill>
          </c:spPr>
          <c:invertIfNegative val="0"/>
          <c:dLbls>
            <c:txPr>
              <a:bodyPr/>
              <a:lstStyle/>
              <a:p>
                <a:pPr>
                  <a:defRPr b="1">
                    <a:solidFill>
                      <a:schemeClr val="tx1"/>
                    </a:solidFill>
                  </a:defRPr>
                </a:pPr>
                <a:endParaRPr lang="nl-NL"/>
              </a:p>
            </c:txPr>
            <c:showLegendKey val="0"/>
            <c:showVal val="1"/>
            <c:showCatName val="0"/>
            <c:showSerName val="0"/>
            <c:showPercent val="0"/>
            <c:showBubbleSize val="0"/>
            <c:showLeaderLines val="0"/>
          </c:dLbls>
          <c:cat>
            <c:strRef>
              <c:f>Blad1!$A$2</c:f>
              <c:strCache>
                <c:ptCount val="1"/>
                <c:pt idx="0">
                  <c:v>Deelnemers raadpleging</c:v>
                </c:pt>
              </c:strCache>
            </c:strRef>
          </c:cat>
          <c:val>
            <c:numRef>
              <c:f>Blad1!$D$2</c:f>
              <c:numCache>
                <c:formatCode>General</c:formatCode>
                <c:ptCount val="1"/>
                <c:pt idx="0">
                  <c:v>1136</c:v>
                </c:pt>
              </c:numCache>
            </c:numRef>
          </c:val>
        </c:ser>
        <c:ser>
          <c:idx val="3"/>
          <c:order val="3"/>
          <c:tx>
            <c:strRef>
              <c:f>Blad1!$E$1</c:f>
              <c:strCache>
                <c:ptCount val="1"/>
                <c:pt idx="0">
                  <c:v>Zorg- en hulpverleners</c:v>
                </c:pt>
              </c:strCache>
            </c:strRef>
          </c:tx>
          <c:spPr>
            <a:solidFill>
              <a:srgbClr val="00B050"/>
            </a:solidFill>
          </c:spPr>
          <c:invertIfNegative val="0"/>
          <c:dLbls>
            <c:txPr>
              <a:bodyPr/>
              <a:lstStyle/>
              <a:p>
                <a:pPr>
                  <a:defRPr b="1"/>
                </a:pPr>
                <a:endParaRPr lang="nl-NL"/>
              </a:p>
            </c:txPr>
            <c:showLegendKey val="0"/>
            <c:showVal val="1"/>
            <c:showCatName val="0"/>
            <c:showSerName val="0"/>
            <c:showPercent val="0"/>
            <c:showBubbleSize val="0"/>
            <c:showLeaderLines val="0"/>
          </c:dLbls>
          <c:cat>
            <c:strRef>
              <c:f>Blad1!$A$2</c:f>
              <c:strCache>
                <c:ptCount val="1"/>
                <c:pt idx="0">
                  <c:v>Deelnemers raadpleging</c:v>
                </c:pt>
              </c:strCache>
            </c:strRef>
          </c:cat>
          <c:val>
            <c:numRef>
              <c:f>Blad1!$E$2</c:f>
              <c:numCache>
                <c:formatCode>General</c:formatCode>
                <c:ptCount val="1"/>
                <c:pt idx="0">
                  <c:v>11580</c:v>
                </c:pt>
              </c:numCache>
            </c:numRef>
          </c:val>
        </c:ser>
        <c:ser>
          <c:idx val="4"/>
          <c:order val="4"/>
          <c:tx>
            <c:strRef>
              <c:f>Blad1!$F$1</c:f>
              <c:strCache>
                <c:ptCount val="1"/>
                <c:pt idx="0">
                  <c:v>Bestuurders </c:v>
                </c:pt>
              </c:strCache>
            </c:strRef>
          </c:tx>
          <c:spPr>
            <a:solidFill>
              <a:srgbClr val="C00000"/>
            </a:solidFill>
          </c:spPr>
          <c:invertIfNegative val="0"/>
          <c:dLbls>
            <c:dLbl>
              <c:idx val="0"/>
              <c:layout>
                <c:manualLayout>
                  <c:x val="0.18606539841079353"/>
                  <c:y val="1.5988088203662671E-2"/>
                </c:manualLayout>
              </c:layout>
              <c:showLegendKey val="0"/>
              <c:showVal val="1"/>
              <c:showCatName val="0"/>
              <c:showSerName val="0"/>
              <c:showPercent val="0"/>
              <c:showBubbleSize val="0"/>
            </c:dLbl>
            <c:txPr>
              <a:bodyPr/>
              <a:lstStyle/>
              <a:p>
                <a:pPr>
                  <a:defRPr b="1"/>
                </a:pPr>
                <a:endParaRPr lang="nl-NL"/>
              </a:p>
            </c:txPr>
            <c:showLegendKey val="0"/>
            <c:showVal val="1"/>
            <c:showCatName val="0"/>
            <c:showSerName val="0"/>
            <c:showPercent val="0"/>
            <c:showBubbleSize val="0"/>
            <c:showLeaderLines val="0"/>
          </c:dLbls>
          <c:cat>
            <c:strRef>
              <c:f>Blad1!$A$2</c:f>
              <c:strCache>
                <c:ptCount val="1"/>
                <c:pt idx="0">
                  <c:v>Deelnemers raadpleging</c:v>
                </c:pt>
              </c:strCache>
            </c:strRef>
          </c:cat>
          <c:val>
            <c:numRef>
              <c:f>Blad1!$F$2</c:f>
              <c:numCache>
                <c:formatCode>General</c:formatCode>
                <c:ptCount val="1"/>
                <c:pt idx="0">
                  <c:v>896</c:v>
                </c:pt>
              </c:numCache>
            </c:numRef>
          </c:val>
        </c:ser>
        <c:ser>
          <c:idx val="5"/>
          <c:order val="5"/>
          <c:tx>
            <c:strRef>
              <c:f>Blad1!$G$1</c:f>
              <c:strCache>
                <c:ptCount val="1"/>
                <c:pt idx="0">
                  <c:v>Gemeenten</c:v>
                </c:pt>
              </c:strCache>
            </c:strRef>
          </c:tx>
          <c:spPr>
            <a:solidFill>
              <a:srgbClr val="7030A0"/>
            </a:solidFill>
          </c:spPr>
          <c:invertIfNegative val="0"/>
          <c:dLbls>
            <c:dLbl>
              <c:idx val="0"/>
              <c:layout>
                <c:manualLayout>
                  <c:x val="0.18837784471384308"/>
                  <c:y val="-6.5118685301614923E-2"/>
                </c:manualLayout>
              </c:layout>
              <c:spPr/>
              <c:txPr>
                <a:bodyPr/>
                <a:lstStyle/>
                <a:p>
                  <a:pPr>
                    <a:defRPr b="1"/>
                  </a:pPr>
                  <a:endParaRPr lang="nl-NL"/>
                </a:p>
              </c:txPr>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Deelnemers raadpleging</c:v>
                </c:pt>
              </c:strCache>
            </c:strRef>
          </c:cat>
          <c:val>
            <c:numRef>
              <c:f>Blad1!$G$2</c:f>
              <c:numCache>
                <c:formatCode>General</c:formatCode>
                <c:ptCount val="1"/>
                <c:pt idx="0">
                  <c:v>214</c:v>
                </c:pt>
              </c:numCache>
            </c:numRef>
          </c:val>
        </c:ser>
        <c:dLbls>
          <c:showLegendKey val="0"/>
          <c:showVal val="0"/>
          <c:showCatName val="0"/>
          <c:showSerName val="0"/>
          <c:showPercent val="0"/>
          <c:showBubbleSize val="0"/>
        </c:dLbls>
        <c:gapWidth val="150"/>
        <c:overlap val="100"/>
        <c:axId val="170532864"/>
        <c:axId val="170526976"/>
      </c:barChart>
      <c:valAx>
        <c:axId val="170526976"/>
        <c:scaling>
          <c:orientation val="minMax"/>
        </c:scaling>
        <c:delete val="0"/>
        <c:axPos val="l"/>
        <c:majorGridlines/>
        <c:numFmt formatCode="General" sourceLinked="1"/>
        <c:majorTickMark val="out"/>
        <c:minorTickMark val="none"/>
        <c:tickLblPos val="nextTo"/>
        <c:crossAx val="170532864"/>
        <c:crosses val="autoZero"/>
        <c:crossBetween val="between"/>
      </c:valAx>
      <c:catAx>
        <c:axId val="170532864"/>
        <c:scaling>
          <c:orientation val="minMax"/>
        </c:scaling>
        <c:delete val="0"/>
        <c:axPos val="b"/>
        <c:majorTickMark val="out"/>
        <c:minorTickMark val="none"/>
        <c:tickLblPos val="nextTo"/>
        <c:crossAx val="170526976"/>
        <c:crosses val="autoZero"/>
        <c:auto val="1"/>
        <c:lblAlgn val="ctr"/>
        <c:lblOffset val="100"/>
        <c:noMultiLvlLbl val="0"/>
      </c:catAx>
    </c:plotArea>
    <c:legend>
      <c:legendPos val="r"/>
      <c:layout>
        <c:manualLayout>
          <c:xMode val="edge"/>
          <c:yMode val="edge"/>
          <c:x val="0.7193802983493276"/>
          <c:y val="4.7675205349512412E-4"/>
          <c:w val="0.27853641732283613"/>
          <c:h val="0.82984990157480742"/>
        </c:manualLayout>
      </c:layout>
      <c:overlay val="0"/>
    </c:legend>
    <c:plotVisOnly val="1"/>
    <c:dispBlanksAs val="gap"/>
    <c:showDLblsOverMax val="0"/>
  </c:chart>
  <c:txPr>
    <a:bodyPr/>
    <a:lstStyle/>
    <a:p>
      <a:pPr>
        <a:defRPr sz="1800"/>
      </a:pPr>
      <a:endParaRPr lang="nl-N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showLegendKey val="0"/>
            <c:showVal val="1"/>
            <c:showCatName val="0"/>
            <c:showSerName val="0"/>
            <c:showPercent val="0"/>
            <c:showBubbleSize val="0"/>
            <c:showLeaderLines val="0"/>
          </c:dLbls>
          <c:cat>
            <c:strRef>
              <c:f>Blad1!$A$2</c:f>
              <c:strCache>
                <c:ptCount val="1"/>
                <c:pt idx="0">
                  <c:v>Prioritering</c:v>
                </c:pt>
              </c:strCache>
            </c:strRef>
          </c:cat>
          <c:val>
            <c:numRef>
              <c:f>Blad1!$B$2</c:f>
              <c:numCache>
                <c:formatCode>General</c:formatCode>
                <c:ptCount val="1"/>
                <c:pt idx="0">
                  <c:v>2679</c:v>
                </c:pt>
              </c:numCache>
            </c:numRef>
          </c:val>
        </c:ser>
        <c:ser>
          <c:idx val="1"/>
          <c:order val="1"/>
          <c:tx>
            <c:strRef>
              <c:f>Blad1!$C$1</c:f>
              <c:strCache>
                <c:ptCount val="1"/>
                <c:pt idx="0">
                  <c:v>Investeren</c:v>
                </c:pt>
              </c:strCache>
            </c:strRef>
          </c:tx>
          <c:spPr>
            <a:solidFill>
              <a:srgbClr val="00B0F0"/>
            </a:solidFill>
          </c:spPr>
          <c:invertIfNegative val="0"/>
          <c:dLbls>
            <c:showLegendKey val="0"/>
            <c:showVal val="1"/>
            <c:showCatName val="0"/>
            <c:showSerName val="0"/>
            <c:showPercent val="0"/>
            <c:showBubbleSize val="0"/>
            <c:showLeaderLines val="0"/>
          </c:dLbls>
          <c:cat>
            <c:strRef>
              <c:f>Blad1!$A$2</c:f>
              <c:strCache>
                <c:ptCount val="1"/>
                <c:pt idx="0">
                  <c:v>Prioritering</c:v>
                </c:pt>
              </c:strCache>
            </c:strRef>
          </c:cat>
          <c:val>
            <c:numRef>
              <c:f>Blad1!$C$2</c:f>
              <c:numCache>
                <c:formatCode>General</c:formatCode>
                <c:ptCount val="1"/>
                <c:pt idx="0">
                  <c:v>2112</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3.479823871591760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Prioritering</c:v>
                </c:pt>
              </c:strCache>
            </c:strRef>
          </c:cat>
          <c:val>
            <c:numRef>
              <c:f>Blad1!$D$2</c:f>
              <c:numCache>
                <c:formatCode>General</c:formatCode>
                <c:ptCount val="1"/>
                <c:pt idx="0">
                  <c:v>2865</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showLegendKey val="0"/>
            <c:showVal val="1"/>
            <c:showCatName val="0"/>
            <c:showSerName val="0"/>
            <c:showPercent val="0"/>
            <c:showBubbleSize val="0"/>
            <c:showLeaderLines val="0"/>
          </c:dLbls>
          <c:cat>
            <c:strRef>
              <c:f>Blad1!$A$2</c:f>
              <c:strCache>
                <c:ptCount val="1"/>
                <c:pt idx="0">
                  <c:v>Prioritering</c:v>
                </c:pt>
              </c:strCache>
            </c:strRef>
          </c:cat>
          <c:val>
            <c:numRef>
              <c:f>Blad1!$E$2</c:f>
              <c:numCache>
                <c:formatCode>General</c:formatCode>
                <c:ptCount val="1"/>
                <c:pt idx="0">
                  <c:v>2209</c:v>
                </c:pt>
              </c:numCache>
            </c:numRef>
          </c:val>
        </c:ser>
        <c:ser>
          <c:idx val="4"/>
          <c:order val="4"/>
          <c:tx>
            <c:strRef>
              <c:f>Blad1!$F$1</c:f>
              <c:strCache>
                <c:ptCount val="1"/>
                <c:pt idx="0">
                  <c:v>Toegang</c:v>
                </c:pt>
              </c:strCache>
            </c:strRef>
          </c:tx>
          <c:spPr>
            <a:solidFill>
              <a:srgbClr val="F5860B"/>
            </a:solidFill>
          </c:spPr>
          <c:invertIfNegative val="0"/>
          <c:dLbls>
            <c:showLegendKey val="0"/>
            <c:showVal val="1"/>
            <c:showCatName val="0"/>
            <c:showSerName val="0"/>
            <c:showPercent val="0"/>
            <c:showBubbleSize val="0"/>
            <c:showLeaderLines val="0"/>
          </c:dLbls>
          <c:cat>
            <c:strRef>
              <c:f>Blad1!$A$2</c:f>
              <c:strCache>
                <c:ptCount val="1"/>
                <c:pt idx="0">
                  <c:v>Prioritering</c:v>
                </c:pt>
              </c:strCache>
            </c:strRef>
          </c:cat>
          <c:val>
            <c:numRef>
              <c:f>Blad1!$F$2</c:f>
              <c:numCache>
                <c:formatCode>General</c:formatCode>
                <c:ptCount val="1"/>
                <c:pt idx="0">
                  <c:v>1172</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Prioritering</c:v>
                </c:pt>
              </c:strCache>
            </c:strRef>
          </c:cat>
          <c:val>
            <c:numRef>
              <c:f>Blad1!$G$2</c:f>
              <c:numCache>
                <c:formatCode>General</c:formatCode>
                <c:ptCount val="1"/>
                <c:pt idx="0">
                  <c:v>1116</c:v>
                </c:pt>
              </c:numCache>
            </c:numRef>
          </c:val>
        </c:ser>
        <c:dLbls>
          <c:showLegendKey val="0"/>
          <c:showVal val="0"/>
          <c:showCatName val="0"/>
          <c:showSerName val="0"/>
          <c:showPercent val="0"/>
          <c:showBubbleSize val="0"/>
        </c:dLbls>
        <c:gapWidth val="150"/>
        <c:axId val="170428672"/>
        <c:axId val="170455040"/>
      </c:barChart>
      <c:catAx>
        <c:axId val="170428672"/>
        <c:scaling>
          <c:orientation val="minMax"/>
        </c:scaling>
        <c:delete val="0"/>
        <c:axPos val="b"/>
        <c:majorTickMark val="out"/>
        <c:minorTickMark val="none"/>
        <c:tickLblPos val="nextTo"/>
        <c:crossAx val="170455040"/>
        <c:crosses val="autoZero"/>
        <c:auto val="1"/>
        <c:lblAlgn val="ctr"/>
        <c:lblOffset val="100"/>
        <c:noMultiLvlLbl val="0"/>
      </c:catAx>
      <c:valAx>
        <c:axId val="170455040"/>
        <c:scaling>
          <c:orientation val="minMax"/>
        </c:scaling>
        <c:delete val="0"/>
        <c:axPos val="l"/>
        <c:majorGridlines/>
        <c:numFmt formatCode="General" sourceLinked="1"/>
        <c:majorTickMark val="out"/>
        <c:minorTickMark val="none"/>
        <c:tickLblPos val="nextTo"/>
        <c:crossAx val="170428672"/>
        <c:crosses val="autoZero"/>
        <c:crossBetween val="between"/>
      </c:valAx>
    </c:plotArea>
    <c:legend>
      <c:legendPos val="r"/>
      <c:layout/>
      <c:overlay val="0"/>
    </c:legend>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showLegendKey val="0"/>
            <c:showVal val="1"/>
            <c:showCatName val="0"/>
            <c:showSerName val="0"/>
            <c:showPercent val="0"/>
            <c:showBubbleSize val="0"/>
            <c:showLeaderLines val="0"/>
          </c:dLbls>
          <c:cat>
            <c:strRef>
              <c:f>Blad1!$A$2</c:f>
              <c:strCache>
                <c:ptCount val="1"/>
                <c:pt idx="0">
                  <c:v>Patiënten/cliënten</c:v>
                </c:pt>
              </c:strCache>
            </c:strRef>
          </c:cat>
          <c:val>
            <c:numRef>
              <c:f>Blad1!$B$2</c:f>
              <c:numCache>
                <c:formatCode>General</c:formatCode>
                <c:ptCount val="1"/>
                <c:pt idx="0">
                  <c:v>346</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7657601041103281E-3"/>
                  <c:y val="-3.212145112238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Patiënten/cliënten</c:v>
                </c:pt>
              </c:strCache>
            </c:strRef>
          </c:cat>
          <c:val>
            <c:numRef>
              <c:f>Blad1!$C$2</c:f>
              <c:numCache>
                <c:formatCode>General</c:formatCode>
                <c:ptCount val="1"/>
                <c:pt idx="0">
                  <c:v>367</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Patiënten/cliënten</c:v>
                </c:pt>
              </c:strCache>
            </c:strRef>
          </c:cat>
          <c:val>
            <c:numRef>
              <c:f>Blad1!$D$2</c:f>
              <c:numCache>
                <c:formatCode>General</c:formatCode>
                <c:ptCount val="1"/>
                <c:pt idx="0">
                  <c:v>522</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showLegendKey val="0"/>
            <c:showVal val="1"/>
            <c:showCatName val="0"/>
            <c:showSerName val="0"/>
            <c:showPercent val="0"/>
            <c:showBubbleSize val="0"/>
            <c:showLeaderLines val="0"/>
          </c:dLbls>
          <c:cat>
            <c:strRef>
              <c:f>Blad1!$A$2</c:f>
              <c:strCache>
                <c:ptCount val="1"/>
                <c:pt idx="0">
                  <c:v>Patiënten/cliënten</c:v>
                </c:pt>
              </c:strCache>
            </c:strRef>
          </c:cat>
          <c:val>
            <c:numRef>
              <c:f>Blad1!$E$2</c:f>
              <c:numCache>
                <c:formatCode>General</c:formatCode>
                <c:ptCount val="1"/>
                <c:pt idx="0">
                  <c:v>421</c:v>
                </c:pt>
              </c:numCache>
            </c:numRef>
          </c:val>
        </c:ser>
        <c:ser>
          <c:idx val="4"/>
          <c:order val="4"/>
          <c:tx>
            <c:strRef>
              <c:f>Blad1!$F$1</c:f>
              <c:strCache>
                <c:ptCount val="1"/>
                <c:pt idx="0">
                  <c:v>Toegang</c:v>
                </c:pt>
              </c:strCache>
            </c:strRef>
          </c:tx>
          <c:spPr>
            <a:solidFill>
              <a:srgbClr val="F5860B"/>
            </a:solidFill>
          </c:spPr>
          <c:invertIfNegative val="0"/>
          <c:dLbls>
            <c:showLegendKey val="0"/>
            <c:showVal val="1"/>
            <c:showCatName val="0"/>
            <c:showSerName val="0"/>
            <c:showPercent val="0"/>
            <c:showBubbleSize val="0"/>
            <c:showLeaderLines val="0"/>
          </c:dLbls>
          <c:cat>
            <c:strRef>
              <c:f>Blad1!$A$2</c:f>
              <c:strCache>
                <c:ptCount val="1"/>
                <c:pt idx="0">
                  <c:v>Patiënten/cliënten</c:v>
                </c:pt>
              </c:strCache>
            </c:strRef>
          </c:cat>
          <c:val>
            <c:numRef>
              <c:f>Blad1!$F$2</c:f>
              <c:numCache>
                <c:formatCode>General</c:formatCode>
                <c:ptCount val="1"/>
                <c:pt idx="0">
                  <c:v>349</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Patiënten/cliënten</c:v>
                </c:pt>
              </c:strCache>
            </c:strRef>
          </c:cat>
          <c:val>
            <c:numRef>
              <c:f>Blad1!$G$2</c:f>
              <c:numCache>
                <c:formatCode>General</c:formatCode>
                <c:ptCount val="1"/>
                <c:pt idx="0">
                  <c:v>97</c:v>
                </c:pt>
              </c:numCache>
            </c:numRef>
          </c:val>
        </c:ser>
        <c:dLbls>
          <c:showLegendKey val="0"/>
          <c:showVal val="0"/>
          <c:showCatName val="0"/>
          <c:showSerName val="0"/>
          <c:showPercent val="0"/>
          <c:showBubbleSize val="0"/>
        </c:dLbls>
        <c:gapWidth val="150"/>
        <c:axId val="170499456"/>
        <c:axId val="170919040"/>
      </c:barChart>
      <c:catAx>
        <c:axId val="170499456"/>
        <c:scaling>
          <c:orientation val="minMax"/>
        </c:scaling>
        <c:delete val="0"/>
        <c:axPos val="b"/>
        <c:majorTickMark val="out"/>
        <c:minorTickMark val="none"/>
        <c:tickLblPos val="nextTo"/>
        <c:crossAx val="170919040"/>
        <c:crosses val="autoZero"/>
        <c:auto val="1"/>
        <c:lblAlgn val="ctr"/>
        <c:lblOffset val="100"/>
        <c:noMultiLvlLbl val="0"/>
      </c:catAx>
      <c:valAx>
        <c:axId val="170919040"/>
        <c:scaling>
          <c:orientation val="minMax"/>
        </c:scaling>
        <c:delete val="0"/>
        <c:axPos val="l"/>
        <c:majorGridlines/>
        <c:numFmt formatCode="General" sourceLinked="1"/>
        <c:majorTickMark val="out"/>
        <c:minorTickMark val="none"/>
        <c:tickLblPos val="nextTo"/>
        <c:crossAx val="170499456"/>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showLegendKey val="0"/>
            <c:showVal val="1"/>
            <c:showCatName val="0"/>
            <c:showSerName val="0"/>
            <c:showPercent val="0"/>
            <c:showBubbleSize val="0"/>
            <c:showLeaderLines val="0"/>
          </c:dLbls>
          <c:cat>
            <c:strRef>
              <c:f>Blad1!$A$2</c:f>
              <c:strCache>
                <c:ptCount val="1"/>
                <c:pt idx="0">
                  <c:v>Mantelzorgers</c:v>
                </c:pt>
              </c:strCache>
            </c:strRef>
          </c:cat>
          <c:val>
            <c:numRef>
              <c:f>Blad1!$B$2</c:f>
              <c:numCache>
                <c:formatCode>General</c:formatCode>
                <c:ptCount val="1"/>
                <c:pt idx="0">
                  <c:v>197</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7657601041103281E-3"/>
                  <c:y val="-3.212145112238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Mantelzorgers</c:v>
                </c:pt>
              </c:strCache>
            </c:strRef>
          </c:cat>
          <c:val>
            <c:numRef>
              <c:f>Blad1!$C$2</c:f>
              <c:numCache>
                <c:formatCode>General</c:formatCode>
                <c:ptCount val="1"/>
                <c:pt idx="0">
                  <c:v>38</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Mantelzorgers</c:v>
                </c:pt>
              </c:strCache>
            </c:strRef>
          </c:cat>
          <c:val>
            <c:numRef>
              <c:f>Blad1!$D$2</c:f>
              <c:numCache>
                <c:formatCode>General</c:formatCode>
                <c:ptCount val="1"/>
                <c:pt idx="0">
                  <c:v>251</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showLegendKey val="0"/>
            <c:showVal val="1"/>
            <c:showCatName val="0"/>
            <c:showSerName val="0"/>
            <c:showPercent val="0"/>
            <c:showBubbleSize val="0"/>
            <c:showLeaderLines val="0"/>
          </c:dLbls>
          <c:cat>
            <c:strRef>
              <c:f>Blad1!$A$2</c:f>
              <c:strCache>
                <c:ptCount val="1"/>
                <c:pt idx="0">
                  <c:v>Mantelzorgers</c:v>
                </c:pt>
              </c:strCache>
            </c:strRef>
          </c:cat>
          <c:val>
            <c:numRef>
              <c:f>Blad1!$E$2</c:f>
              <c:numCache>
                <c:formatCode>General</c:formatCode>
                <c:ptCount val="1"/>
                <c:pt idx="0">
                  <c:v>167</c:v>
                </c:pt>
              </c:numCache>
            </c:numRef>
          </c:val>
        </c:ser>
        <c:ser>
          <c:idx val="4"/>
          <c:order val="4"/>
          <c:tx>
            <c:strRef>
              <c:f>Blad1!$F$1</c:f>
              <c:strCache>
                <c:ptCount val="1"/>
                <c:pt idx="0">
                  <c:v>Toegang</c:v>
                </c:pt>
              </c:strCache>
            </c:strRef>
          </c:tx>
          <c:spPr>
            <a:solidFill>
              <a:srgbClr val="F5860B"/>
            </a:solidFill>
          </c:spPr>
          <c:invertIfNegative val="0"/>
          <c:dLbls>
            <c:dLbl>
              <c:idx val="0"/>
              <c:layout>
                <c:manualLayout>
                  <c:x val="0"/>
                  <c:y val="-3.47982387159175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Mantelzorgers</c:v>
                </c:pt>
              </c:strCache>
            </c:strRef>
          </c:cat>
          <c:val>
            <c:numRef>
              <c:f>Blad1!$F$2</c:f>
              <c:numCache>
                <c:formatCode>General</c:formatCode>
                <c:ptCount val="1"/>
                <c:pt idx="0">
                  <c:v>135</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Mantelzorgers</c:v>
                </c:pt>
              </c:strCache>
            </c:strRef>
          </c:cat>
          <c:val>
            <c:numRef>
              <c:f>Blad1!$G$2</c:f>
              <c:numCache>
                <c:formatCode>General</c:formatCode>
                <c:ptCount val="1"/>
                <c:pt idx="0">
                  <c:v>37</c:v>
                </c:pt>
              </c:numCache>
            </c:numRef>
          </c:val>
        </c:ser>
        <c:dLbls>
          <c:showLegendKey val="0"/>
          <c:showVal val="0"/>
          <c:showCatName val="0"/>
          <c:showSerName val="0"/>
          <c:showPercent val="0"/>
          <c:showBubbleSize val="0"/>
        </c:dLbls>
        <c:gapWidth val="150"/>
        <c:axId val="171111168"/>
        <c:axId val="171112704"/>
      </c:barChart>
      <c:catAx>
        <c:axId val="171111168"/>
        <c:scaling>
          <c:orientation val="minMax"/>
        </c:scaling>
        <c:delete val="0"/>
        <c:axPos val="b"/>
        <c:majorTickMark val="out"/>
        <c:minorTickMark val="none"/>
        <c:tickLblPos val="nextTo"/>
        <c:crossAx val="171112704"/>
        <c:crosses val="autoZero"/>
        <c:auto val="1"/>
        <c:lblAlgn val="ctr"/>
        <c:lblOffset val="100"/>
        <c:noMultiLvlLbl val="0"/>
      </c:catAx>
      <c:valAx>
        <c:axId val="171112704"/>
        <c:scaling>
          <c:orientation val="minMax"/>
        </c:scaling>
        <c:delete val="0"/>
        <c:axPos val="l"/>
        <c:majorGridlines/>
        <c:numFmt formatCode="General" sourceLinked="1"/>
        <c:majorTickMark val="out"/>
        <c:minorTickMark val="none"/>
        <c:tickLblPos val="nextTo"/>
        <c:crossAx val="171111168"/>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showLegendKey val="0"/>
            <c:showVal val="1"/>
            <c:showCatName val="0"/>
            <c:showSerName val="0"/>
            <c:showPercent val="0"/>
            <c:showBubbleSize val="0"/>
            <c:showLeaderLines val="0"/>
          </c:dLbls>
          <c:cat>
            <c:strRef>
              <c:f>Blad1!$A$2</c:f>
              <c:strCache>
                <c:ptCount val="1"/>
                <c:pt idx="0">
                  <c:v>Vrijwilligers</c:v>
                </c:pt>
              </c:strCache>
            </c:strRef>
          </c:cat>
          <c:val>
            <c:numRef>
              <c:f>Blad1!$B$2</c:f>
              <c:numCache>
                <c:formatCode>General</c:formatCode>
                <c:ptCount val="1"/>
                <c:pt idx="0">
                  <c:v>82</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3903622870247728E-7"/>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Vrijwilligers</c:v>
                </c:pt>
              </c:strCache>
            </c:strRef>
          </c:cat>
          <c:val>
            <c:numRef>
              <c:f>Blad1!$C$2</c:f>
              <c:numCache>
                <c:formatCode>General</c:formatCode>
                <c:ptCount val="1"/>
                <c:pt idx="0">
                  <c:v>75</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Vrijwilligers</c:v>
                </c:pt>
              </c:strCache>
            </c:strRef>
          </c:cat>
          <c:val>
            <c:numRef>
              <c:f>Blad1!$D$2</c:f>
              <c:numCache>
                <c:formatCode>General</c:formatCode>
                <c:ptCount val="1"/>
                <c:pt idx="0">
                  <c:v>212</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showLegendKey val="0"/>
            <c:showVal val="1"/>
            <c:showCatName val="0"/>
            <c:showSerName val="0"/>
            <c:showPercent val="0"/>
            <c:showBubbleSize val="0"/>
            <c:showLeaderLines val="0"/>
          </c:dLbls>
          <c:cat>
            <c:strRef>
              <c:f>Blad1!$A$2</c:f>
              <c:strCache>
                <c:ptCount val="1"/>
                <c:pt idx="0">
                  <c:v>Vrijwilligers</c:v>
                </c:pt>
              </c:strCache>
            </c:strRef>
          </c:cat>
          <c:val>
            <c:numRef>
              <c:f>Blad1!$E$2</c:f>
              <c:numCache>
                <c:formatCode>General</c:formatCode>
                <c:ptCount val="1"/>
                <c:pt idx="0">
                  <c:v>153</c:v>
                </c:pt>
              </c:numCache>
            </c:numRef>
          </c:val>
        </c:ser>
        <c:ser>
          <c:idx val="4"/>
          <c:order val="4"/>
          <c:tx>
            <c:strRef>
              <c:f>Blad1!$F$1</c:f>
              <c:strCache>
                <c:ptCount val="1"/>
                <c:pt idx="0">
                  <c:v>Toegang</c:v>
                </c:pt>
              </c:strCache>
            </c:strRef>
          </c:tx>
          <c:spPr>
            <a:solidFill>
              <a:srgbClr val="F5860B"/>
            </a:solidFill>
          </c:spPr>
          <c:invertIfNegative val="0"/>
          <c:dLbls>
            <c:dLbl>
              <c:idx val="0"/>
              <c:layout>
                <c:manualLayout>
                  <c:x val="0"/>
                  <c:y val="-3.47982387159175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Vrijwilligers</c:v>
                </c:pt>
              </c:strCache>
            </c:strRef>
          </c:cat>
          <c:val>
            <c:numRef>
              <c:f>Blad1!$F$2</c:f>
              <c:numCache>
                <c:formatCode>General</c:formatCode>
                <c:ptCount val="1"/>
                <c:pt idx="0">
                  <c:v>106</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Vrijwilligers</c:v>
                </c:pt>
              </c:strCache>
            </c:strRef>
          </c:cat>
          <c:val>
            <c:numRef>
              <c:f>Blad1!$G$2</c:f>
              <c:numCache>
                <c:formatCode>General</c:formatCode>
                <c:ptCount val="1"/>
                <c:pt idx="0">
                  <c:v>146</c:v>
                </c:pt>
              </c:numCache>
            </c:numRef>
          </c:val>
        </c:ser>
        <c:dLbls>
          <c:showLegendKey val="0"/>
          <c:showVal val="0"/>
          <c:showCatName val="0"/>
          <c:showSerName val="0"/>
          <c:showPercent val="0"/>
          <c:showBubbleSize val="0"/>
        </c:dLbls>
        <c:gapWidth val="150"/>
        <c:axId val="170665856"/>
        <c:axId val="170667392"/>
      </c:barChart>
      <c:catAx>
        <c:axId val="170665856"/>
        <c:scaling>
          <c:orientation val="minMax"/>
        </c:scaling>
        <c:delete val="0"/>
        <c:axPos val="b"/>
        <c:majorTickMark val="out"/>
        <c:minorTickMark val="none"/>
        <c:tickLblPos val="nextTo"/>
        <c:crossAx val="170667392"/>
        <c:crosses val="autoZero"/>
        <c:auto val="1"/>
        <c:lblAlgn val="ctr"/>
        <c:lblOffset val="100"/>
        <c:noMultiLvlLbl val="0"/>
      </c:catAx>
      <c:valAx>
        <c:axId val="170667392"/>
        <c:scaling>
          <c:orientation val="minMax"/>
        </c:scaling>
        <c:delete val="0"/>
        <c:axPos val="l"/>
        <c:majorGridlines/>
        <c:numFmt formatCode="General" sourceLinked="1"/>
        <c:majorTickMark val="out"/>
        <c:minorTickMark val="none"/>
        <c:tickLblPos val="nextTo"/>
        <c:crossAx val="170665856"/>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dLbl>
              <c:idx val="0"/>
              <c:layout>
                <c:manualLayout>
                  <c:x val="0"/>
                  <c:y val="-2.944466352885349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Zorg- en hulpverleners</c:v>
                </c:pt>
              </c:strCache>
            </c:strRef>
          </c:cat>
          <c:val>
            <c:numRef>
              <c:f>Blad1!$B$2</c:f>
              <c:numCache>
                <c:formatCode>General</c:formatCode>
                <c:ptCount val="1"/>
                <c:pt idx="0">
                  <c:v>1908</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7657601041103281E-3"/>
                  <c:y val="-3.212145112238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Zorg- en hulpverleners</c:v>
                </c:pt>
              </c:strCache>
            </c:strRef>
          </c:cat>
          <c:val>
            <c:numRef>
              <c:f>Blad1!$C$2</c:f>
              <c:numCache>
                <c:formatCode>General</c:formatCode>
                <c:ptCount val="1"/>
                <c:pt idx="0">
                  <c:v>1378</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Zorg- en hulpverleners</c:v>
                </c:pt>
              </c:strCache>
            </c:strRef>
          </c:cat>
          <c:val>
            <c:numRef>
              <c:f>Blad1!$D$2</c:f>
              <c:numCache>
                <c:formatCode>General</c:formatCode>
                <c:ptCount val="1"/>
                <c:pt idx="0">
                  <c:v>1710</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dLbl>
              <c:idx val="0"/>
              <c:layout>
                <c:manualLayout>
                  <c:x val="-1.7657601041103281E-3"/>
                  <c:y val="-4.01518139029818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Zorg- en hulpverleners</c:v>
                </c:pt>
              </c:strCache>
            </c:strRef>
          </c:cat>
          <c:val>
            <c:numRef>
              <c:f>Blad1!$E$2</c:f>
              <c:numCache>
                <c:formatCode>General</c:formatCode>
                <c:ptCount val="1"/>
                <c:pt idx="0">
                  <c:v>1366</c:v>
                </c:pt>
              </c:numCache>
            </c:numRef>
          </c:val>
        </c:ser>
        <c:ser>
          <c:idx val="4"/>
          <c:order val="4"/>
          <c:tx>
            <c:strRef>
              <c:f>Blad1!$F$1</c:f>
              <c:strCache>
                <c:ptCount val="1"/>
                <c:pt idx="0">
                  <c:v>Toegang</c:v>
                </c:pt>
              </c:strCache>
            </c:strRef>
          </c:tx>
          <c:spPr>
            <a:solidFill>
              <a:srgbClr val="F5860B"/>
            </a:solidFill>
          </c:spPr>
          <c:invertIfNegative val="0"/>
          <c:dLbls>
            <c:dLbl>
              <c:idx val="0"/>
              <c:layout>
                <c:manualLayout>
                  <c:x val="0"/>
                  <c:y val="-3.47982387159175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Zorg- en hulpverleners</c:v>
                </c:pt>
              </c:strCache>
            </c:strRef>
          </c:cat>
          <c:val>
            <c:numRef>
              <c:f>Blad1!$F$2</c:f>
              <c:numCache>
                <c:formatCode>General</c:formatCode>
                <c:ptCount val="1"/>
                <c:pt idx="0">
                  <c:v>520</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Zorg- en hulpverleners</c:v>
                </c:pt>
              </c:strCache>
            </c:strRef>
          </c:cat>
          <c:val>
            <c:numRef>
              <c:f>Blad1!$G$2</c:f>
              <c:numCache>
                <c:formatCode>General</c:formatCode>
                <c:ptCount val="1"/>
                <c:pt idx="0">
                  <c:v>723</c:v>
                </c:pt>
              </c:numCache>
            </c:numRef>
          </c:val>
        </c:ser>
        <c:dLbls>
          <c:showLegendKey val="0"/>
          <c:showVal val="0"/>
          <c:showCatName val="0"/>
          <c:showSerName val="0"/>
          <c:showPercent val="0"/>
          <c:showBubbleSize val="0"/>
        </c:dLbls>
        <c:gapWidth val="150"/>
        <c:axId val="170732544"/>
        <c:axId val="170754816"/>
      </c:barChart>
      <c:catAx>
        <c:axId val="170732544"/>
        <c:scaling>
          <c:orientation val="minMax"/>
        </c:scaling>
        <c:delete val="0"/>
        <c:axPos val="b"/>
        <c:majorTickMark val="out"/>
        <c:minorTickMark val="none"/>
        <c:tickLblPos val="nextTo"/>
        <c:crossAx val="170754816"/>
        <c:crosses val="autoZero"/>
        <c:auto val="1"/>
        <c:lblAlgn val="ctr"/>
        <c:lblOffset val="100"/>
        <c:noMultiLvlLbl val="0"/>
      </c:catAx>
      <c:valAx>
        <c:axId val="170754816"/>
        <c:scaling>
          <c:orientation val="minMax"/>
        </c:scaling>
        <c:delete val="0"/>
        <c:axPos val="l"/>
        <c:majorGridlines/>
        <c:numFmt formatCode="General" sourceLinked="1"/>
        <c:majorTickMark val="out"/>
        <c:minorTickMark val="none"/>
        <c:tickLblPos val="nextTo"/>
        <c:crossAx val="170732544"/>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dLbl>
              <c:idx val="0"/>
              <c:layout>
                <c:manualLayout>
                  <c:x val="0"/>
                  <c:y val="-2.94446635288535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Bestuurders</c:v>
                </c:pt>
              </c:strCache>
            </c:strRef>
          </c:cat>
          <c:val>
            <c:numRef>
              <c:f>Blad1!$B$2</c:f>
              <c:numCache>
                <c:formatCode>General</c:formatCode>
                <c:ptCount val="1"/>
                <c:pt idx="0">
                  <c:v>133</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7658991403390306E-3"/>
                  <c:y val="1.07071503741285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Bestuurders</c:v>
                </c:pt>
              </c:strCache>
            </c:strRef>
          </c:cat>
          <c:val>
            <c:numRef>
              <c:f>Blad1!$C$2</c:f>
              <c:numCache>
                <c:formatCode>General</c:formatCode>
                <c:ptCount val="1"/>
                <c:pt idx="0">
                  <c:v>183</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Bestuurders</c:v>
                </c:pt>
              </c:strCache>
            </c:strRef>
          </c:cat>
          <c:val>
            <c:numRef>
              <c:f>Blad1!$D$2</c:f>
              <c:numCache>
                <c:formatCode>General</c:formatCode>
                <c:ptCount val="1"/>
                <c:pt idx="0">
                  <c:v>136</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dLbl>
              <c:idx val="0"/>
              <c:layout>
                <c:manualLayout>
                  <c:x val="-1.7657601041103281E-3"/>
                  <c:y val="-4.01518139029818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Bestuurders</c:v>
                </c:pt>
              </c:strCache>
            </c:strRef>
          </c:cat>
          <c:val>
            <c:numRef>
              <c:f>Blad1!$E$2</c:f>
              <c:numCache>
                <c:formatCode>General</c:formatCode>
                <c:ptCount val="1"/>
                <c:pt idx="0">
                  <c:v>91</c:v>
                </c:pt>
              </c:numCache>
            </c:numRef>
          </c:val>
        </c:ser>
        <c:ser>
          <c:idx val="4"/>
          <c:order val="4"/>
          <c:tx>
            <c:strRef>
              <c:f>Blad1!$F$1</c:f>
              <c:strCache>
                <c:ptCount val="1"/>
                <c:pt idx="0">
                  <c:v>Toegang</c:v>
                </c:pt>
              </c:strCache>
            </c:strRef>
          </c:tx>
          <c:spPr>
            <a:solidFill>
              <a:srgbClr val="F5860B"/>
            </a:solidFill>
          </c:spPr>
          <c:invertIfNegative val="0"/>
          <c:dLbls>
            <c:dLbl>
              <c:idx val="0"/>
              <c:layout>
                <c:manualLayout>
                  <c:x val="0"/>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Bestuurders</c:v>
                </c:pt>
              </c:strCache>
            </c:strRef>
          </c:cat>
          <c:val>
            <c:numRef>
              <c:f>Blad1!$F$2</c:f>
              <c:numCache>
                <c:formatCode>General</c:formatCode>
                <c:ptCount val="1"/>
                <c:pt idx="0">
                  <c:v>41</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Bestuurders</c:v>
                </c:pt>
              </c:strCache>
            </c:strRef>
          </c:cat>
          <c:val>
            <c:numRef>
              <c:f>Blad1!$G$2</c:f>
              <c:numCache>
                <c:formatCode>General</c:formatCode>
                <c:ptCount val="1"/>
                <c:pt idx="0">
                  <c:v>81</c:v>
                </c:pt>
              </c:numCache>
            </c:numRef>
          </c:val>
        </c:ser>
        <c:dLbls>
          <c:showLegendKey val="0"/>
          <c:showVal val="0"/>
          <c:showCatName val="0"/>
          <c:showSerName val="0"/>
          <c:showPercent val="0"/>
          <c:showBubbleSize val="0"/>
        </c:dLbls>
        <c:gapWidth val="150"/>
        <c:axId val="170914176"/>
        <c:axId val="170915712"/>
      </c:barChart>
      <c:catAx>
        <c:axId val="170914176"/>
        <c:scaling>
          <c:orientation val="minMax"/>
        </c:scaling>
        <c:delete val="0"/>
        <c:axPos val="b"/>
        <c:majorTickMark val="out"/>
        <c:minorTickMark val="none"/>
        <c:tickLblPos val="nextTo"/>
        <c:crossAx val="170915712"/>
        <c:crosses val="autoZero"/>
        <c:auto val="1"/>
        <c:lblAlgn val="ctr"/>
        <c:lblOffset val="100"/>
        <c:noMultiLvlLbl val="0"/>
      </c:catAx>
      <c:valAx>
        <c:axId val="170915712"/>
        <c:scaling>
          <c:orientation val="minMax"/>
        </c:scaling>
        <c:delete val="0"/>
        <c:axPos val="l"/>
        <c:majorGridlines/>
        <c:numFmt formatCode="General" sourceLinked="1"/>
        <c:majorTickMark val="out"/>
        <c:minorTickMark val="none"/>
        <c:tickLblPos val="nextTo"/>
        <c:crossAx val="170914176"/>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Verantwoording</c:v>
                </c:pt>
              </c:strCache>
            </c:strRef>
          </c:tx>
          <c:spPr>
            <a:solidFill>
              <a:srgbClr val="00B050"/>
            </a:solidFill>
          </c:spPr>
          <c:invertIfNegative val="0"/>
          <c:dLbls>
            <c:dLbl>
              <c:idx val="0"/>
              <c:layout>
                <c:manualLayout>
                  <c:x val="0"/>
                  <c:y val="5.353575187064343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Gemeenten</c:v>
                </c:pt>
              </c:strCache>
            </c:strRef>
          </c:cat>
          <c:val>
            <c:numRef>
              <c:f>Blad1!$B$2</c:f>
              <c:numCache>
                <c:formatCode>General</c:formatCode>
                <c:ptCount val="1"/>
                <c:pt idx="0">
                  <c:v>13</c:v>
                </c:pt>
              </c:numCache>
            </c:numRef>
          </c:val>
        </c:ser>
        <c:ser>
          <c:idx val="1"/>
          <c:order val="1"/>
          <c:tx>
            <c:strRef>
              <c:f>Blad1!$C$1</c:f>
              <c:strCache>
                <c:ptCount val="1"/>
                <c:pt idx="0">
                  <c:v>Investeren</c:v>
                </c:pt>
              </c:strCache>
            </c:strRef>
          </c:tx>
          <c:spPr>
            <a:solidFill>
              <a:srgbClr val="00B0F0"/>
            </a:solidFill>
          </c:spPr>
          <c:invertIfNegative val="0"/>
          <c:dLbls>
            <c:dLbl>
              <c:idx val="0"/>
              <c:layout>
                <c:manualLayout>
                  <c:x val="-1.7658991403390306E-3"/>
                  <c:y val="1.07071503741285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Gemeenten</c:v>
                </c:pt>
              </c:strCache>
            </c:strRef>
          </c:cat>
          <c:val>
            <c:numRef>
              <c:f>Blad1!$C$2</c:f>
              <c:numCache>
                <c:formatCode>General</c:formatCode>
                <c:ptCount val="1"/>
                <c:pt idx="0">
                  <c:v>71</c:v>
                </c:pt>
              </c:numCache>
            </c:numRef>
          </c:val>
        </c:ser>
        <c:ser>
          <c:idx val="2"/>
          <c:order val="2"/>
          <c:tx>
            <c:strRef>
              <c:f>Blad1!$D$1</c:f>
              <c:strCache>
                <c:ptCount val="1"/>
                <c:pt idx="0">
                  <c:v>Dienstverlening</c:v>
                </c:pt>
              </c:strCache>
            </c:strRef>
          </c:tx>
          <c:spPr>
            <a:solidFill>
              <a:schemeClr val="accent1"/>
            </a:solidFill>
          </c:spPr>
          <c:invertIfNegative val="0"/>
          <c:dLbls>
            <c:dLbl>
              <c:idx val="0"/>
              <c:layout>
                <c:manualLayout>
                  <c:x val="1.7657601041103281E-3"/>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Gemeenten</c:v>
                </c:pt>
              </c:strCache>
            </c:strRef>
          </c:cat>
          <c:val>
            <c:numRef>
              <c:f>Blad1!$D$2</c:f>
              <c:numCache>
                <c:formatCode>General</c:formatCode>
                <c:ptCount val="1"/>
                <c:pt idx="0">
                  <c:v>34</c:v>
                </c:pt>
              </c:numCache>
            </c:numRef>
          </c:val>
        </c:ser>
        <c:ser>
          <c:idx val="3"/>
          <c:order val="3"/>
          <c:tx>
            <c:strRef>
              <c:f>Blad1!$E$1</c:f>
              <c:strCache>
                <c:ptCount val="1"/>
                <c:pt idx="0">
                  <c:v>Thuis </c:v>
                </c:pt>
              </c:strCache>
            </c:strRef>
          </c:tx>
          <c:spPr>
            <a:solidFill>
              <a:schemeClr val="accent5">
                <a:lumMod val="40000"/>
                <a:lumOff val="60000"/>
              </a:schemeClr>
            </a:solidFill>
          </c:spPr>
          <c:invertIfNegative val="0"/>
          <c:dLbls>
            <c:dLbl>
              <c:idx val="0"/>
              <c:layout>
                <c:manualLayout>
                  <c:x val="-1.7657601041103281E-3"/>
                  <c:y val="-1.338393796766052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Gemeenten</c:v>
                </c:pt>
              </c:strCache>
            </c:strRef>
          </c:cat>
          <c:val>
            <c:numRef>
              <c:f>Blad1!$E$2</c:f>
              <c:numCache>
                <c:formatCode>General</c:formatCode>
                <c:ptCount val="1"/>
                <c:pt idx="0">
                  <c:v>11</c:v>
                </c:pt>
              </c:numCache>
            </c:numRef>
          </c:val>
        </c:ser>
        <c:ser>
          <c:idx val="4"/>
          <c:order val="4"/>
          <c:tx>
            <c:strRef>
              <c:f>Blad1!$F$1</c:f>
              <c:strCache>
                <c:ptCount val="1"/>
                <c:pt idx="0">
                  <c:v>Toegang</c:v>
                </c:pt>
              </c:strCache>
            </c:strRef>
          </c:tx>
          <c:spPr>
            <a:solidFill>
              <a:srgbClr val="F5860B"/>
            </a:solidFill>
          </c:spPr>
          <c:invertIfNegative val="0"/>
          <c:dLbls>
            <c:dLbl>
              <c:idx val="0"/>
              <c:layout>
                <c:manualLayout>
                  <c:x val="0"/>
                  <c:y val="-5.35357518706425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Blad1!$A$2</c:f>
              <c:strCache>
                <c:ptCount val="1"/>
                <c:pt idx="0">
                  <c:v>Gemeenten</c:v>
                </c:pt>
              </c:strCache>
            </c:strRef>
          </c:cat>
          <c:val>
            <c:numRef>
              <c:f>Blad1!$F$2</c:f>
              <c:numCache>
                <c:formatCode>General</c:formatCode>
                <c:ptCount val="1"/>
                <c:pt idx="0">
                  <c:v>21</c:v>
                </c:pt>
              </c:numCache>
            </c:numRef>
          </c:val>
        </c:ser>
        <c:ser>
          <c:idx val="5"/>
          <c:order val="5"/>
          <c:tx>
            <c:strRef>
              <c:f>Blad1!$G$1</c:f>
              <c:strCache>
                <c:ptCount val="1"/>
                <c:pt idx="0">
                  <c:v>Participeren</c:v>
                </c:pt>
              </c:strCache>
            </c:strRef>
          </c:tx>
          <c:spPr>
            <a:solidFill>
              <a:srgbClr val="7030A0"/>
            </a:solidFill>
          </c:spPr>
          <c:invertIfNegative val="0"/>
          <c:dLbls>
            <c:showLegendKey val="0"/>
            <c:showVal val="1"/>
            <c:showCatName val="0"/>
            <c:showSerName val="0"/>
            <c:showPercent val="0"/>
            <c:showBubbleSize val="0"/>
            <c:showLeaderLines val="0"/>
          </c:dLbls>
          <c:cat>
            <c:strRef>
              <c:f>Blad1!$A$2</c:f>
              <c:strCache>
                <c:ptCount val="1"/>
                <c:pt idx="0">
                  <c:v>Gemeenten</c:v>
                </c:pt>
              </c:strCache>
            </c:strRef>
          </c:cat>
          <c:val>
            <c:numRef>
              <c:f>Blad1!$G$2</c:f>
              <c:numCache>
                <c:formatCode>General</c:formatCode>
                <c:ptCount val="1"/>
                <c:pt idx="0">
                  <c:v>32</c:v>
                </c:pt>
              </c:numCache>
            </c:numRef>
          </c:val>
        </c:ser>
        <c:dLbls>
          <c:showLegendKey val="0"/>
          <c:showVal val="0"/>
          <c:showCatName val="0"/>
          <c:showSerName val="0"/>
          <c:showPercent val="0"/>
          <c:showBubbleSize val="0"/>
        </c:dLbls>
        <c:gapWidth val="150"/>
        <c:axId val="171387136"/>
        <c:axId val="171405312"/>
      </c:barChart>
      <c:catAx>
        <c:axId val="171387136"/>
        <c:scaling>
          <c:orientation val="minMax"/>
        </c:scaling>
        <c:delete val="0"/>
        <c:axPos val="b"/>
        <c:majorTickMark val="out"/>
        <c:minorTickMark val="none"/>
        <c:tickLblPos val="nextTo"/>
        <c:crossAx val="171405312"/>
        <c:crosses val="autoZero"/>
        <c:auto val="1"/>
        <c:lblAlgn val="ctr"/>
        <c:lblOffset val="100"/>
        <c:noMultiLvlLbl val="0"/>
      </c:catAx>
      <c:valAx>
        <c:axId val="171405312"/>
        <c:scaling>
          <c:orientation val="minMax"/>
        </c:scaling>
        <c:delete val="0"/>
        <c:axPos val="l"/>
        <c:majorGridlines/>
        <c:numFmt formatCode="General" sourceLinked="1"/>
        <c:majorTickMark val="out"/>
        <c:minorTickMark val="none"/>
        <c:tickLblPos val="nextTo"/>
        <c:crossAx val="171387136"/>
        <c:crosses val="autoZero"/>
        <c:crossBetween val="between"/>
      </c:valAx>
    </c:plotArea>
    <c:legend>
      <c:legendPos val="r"/>
      <c:overlay val="0"/>
    </c:legend>
    <c:plotVisOnly val="1"/>
    <c:dispBlanksAs val="gap"/>
    <c:showDLblsOverMax val="0"/>
  </c:chart>
  <c:txPr>
    <a:bodyPr/>
    <a:lstStyle/>
    <a:p>
      <a:pPr>
        <a:defRPr sz="1800"/>
      </a:pPr>
      <a:endParaRPr lang="nl-NL"/>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0.48604</cdr:x>
      <cdr:y>0.09238</cdr:y>
    </cdr:from>
    <cdr:to>
      <cdr:x>0.53654</cdr:x>
      <cdr:y>0.13905</cdr:y>
    </cdr:to>
    <cdr:sp macro="" textlink="">
      <cdr:nvSpPr>
        <cdr:cNvPr id="4" name="Rechte verbindingslijn 3"/>
        <cdr:cNvSpPr/>
      </cdr:nvSpPr>
      <cdr:spPr>
        <a:xfrm xmlns:a="http://schemas.openxmlformats.org/drawingml/2006/main" flipH="1">
          <a:off x="3721335" y="448370"/>
          <a:ext cx="386640" cy="226529"/>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dr:relSizeAnchor xmlns:cdr="http://schemas.openxmlformats.org/drawingml/2006/chartDrawing">
    <cdr:from>
      <cdr:x>0.48112</cdr:x>
      <cdr:y>0.16154</cdr:y>
    </cdr:from>
    <cdr:to>
      <cdr:x>0.53119</cdr:x>
      <cdr:y>0.17954</cdr:y>
    </cdr:to>
    <cdr:sp macro="" textlink="">
      <cdr:nvSpPr>
        <cdr:cNvPr id="6" name="Rechte verbindingslijn 5"/>
        <cdr:cNvSpPr/>
      </cdr:nvSpPr>
      <cdr:spPr>
        <a:xfrm xmlns:a="http://schemas.openxmlformats.org/drawingml/2006/main" flipH="1" flipV="1">
          <a:off x="3683618" y="784067"/>
          <a:ext cx="383414" cy="87383"/>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ED538574-4699-CA40-93F4-FF3553C6B19F}" type="datetimeFigureOut">
              <a:rPr lang="nl-NL" smtClean="0"/>
              <a:pPr/>
              <a:t>22-11-2017</a:t>
            </a:fld>
            <a:endParaRPr lang="nl-NL"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6E920BE-8945-2949-BC15-1490D3604DB6}" type="slidenum">
              <a:rPr lang="nl-NL" smtClean="0"/>
              <a:pPr/>
              <a:t>‹#›</a:t>
            </a:fld>
            <a:endParaRPr lang="nl-NL" dirty="0"/>
          </a:p>
        </p:txBody>
      </p:sp>
    </p:spTree>
    <p:extLst>
      <p:ext uri="{BB962C8B-B14F-4D97-AF65-F5344CB8AC3E}">
        <p14:creationId xmlns:p14="http://schemas.microsoft.com/office/powerpoint/2010/main" val="67585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899E1DB-B149-C64D-9FF9-98B6C0705DEC}" type="datetimeFigureOut">
              <a:rPr lang="nl-NL" smtClean="0"/>
              <a:pPr/>
              <a:t>22-11-2017</a:t>
            </a:fld>
            <a:endParaRPr lang="nl-NL"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02EFA3F-BD05-4845-93EC-098A9A218AF6}" type="slidenum">
              <a:rPr lang="nl-NL" smtClean="0"/>
              <a:pPr/>
              <a:t>‹#›</a:t>
            </a:fld>
            <a:endParaRPr lang="nl-NL" dirty="0"/>
          </a:p>
        </p:txBody>
      </p:sp>
    </p:spTree>
    <p:extLst>
      <p:ext uri="{BB962C8B-B14F-4D97-AF65-F5344CB8AC3E}">
        <p14:creationId xmlns:p14="http://schemas.microsoft.com/office/powerpoint/2010/main" val="50908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Mantelzorgers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Meest gekozen: dienstverlening / vragen over maatwerk (zorg en hulp die bij je past)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Hier valt daarnaast op dat het onderwerp ‘Investeren in een gezonde samenleving’ in verhouding heel weinig gekozen. De hoge scores op dit onderwerp komen dus echt bij andere groepen vandaan. </a:t>
            </a:r>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Vrijwilligers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Meest gekozen: dienstverlening / vragen over maatwerk (zorg en hulp die bij je past)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Hier zie je bovendien dat het onderwerp ‘participeren’ hoog scoort waar dat bij cliënten, patiënten en mantelzorgers veel minder was.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Zorg- en hulpverleners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Opvallend: hier is niet het onderwerp over dienstverlening, maar het onderwerp over verantwoording afleggen het grootste geworden. Dat verbaast misschien niet.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Toegang is relatief gezien dan juist weer veel kleiner – maar zoals gezegd: veel van de inbreng bij het onderwerp Verantwoording heeft te maken met toegankelijkheid.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Bestuurders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Meest gekozen: investeren in een gezonde samenleving / vragen over waardering voor investeringen die niet voor de hand liggen. </a:t>
            </a:r>
            <a:r>
              <a:rPr lang="nl-NL" dirty="0" smtClean="0"/>
              <a:t>Het is hier voor het eerst dat onderwerp</a:t>
            </a:r>
            <a:r>
              <a:rPr lang="nl-NL" baseline="0" dirty="0" smtClean="0"/>
              <a:t> </a:t>
            </a:r>
            <a:r>
              <a:rPr lang="nl-NL" i="1" baseline="0" dirty="0" smtClean="0"/>
              <a:t>Investeren in een gezonde samenleving</a:t>
            </a:r>
            <a:r>
              <a:rPr lang="nl-NL" baseline="0" dirty="0" smtClean="0"/>
              <a:t> relatief gezien zo hoog scoort. M</a:t>
            </a:r>
            <a:r>
              <a:rPr lang="nl-NL" sz="1200" kern="1200" baseline="0" dirty="0" smtClean="0">
                <a:solidFill>
                  <a:schemeClr val="tx1"/>
                </a:solidFill>
                <a:latin typeface="+mn-lt"/>
                <a:ea typeface="+mn-ea"/>
                <a:cs typeface="+mn-cs"/>
              </a:rPr>
              <a:t>eest gebruikte argumentatie:</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latin typeface="+mn-lt"/>
                <a:ea typeface="+mn-ea"/>
                <a:cs typeface="+mn-cs"/>
              </a:rPr>
              <a:t>Een brede en positieve blik op gezondheid past bij de realiteit van levensgeluk en welbevinden van mensen, die niet alleen door de afwezigheid van ziekte en gebrek bepaald worden, en gaat dus ook over veel meer dan goede gezondheidszorg alleen. ‘Je gezond voelen’ loopt als satéprikker door alle domeinen van het leven heen. Meer aandacht voor preventie is belangrijk om onnodige schade aan de gezondheid te voorkomen, en bijbehorende kosten voor te zijn. Opbrengstenperspectief uit de zorgagenda wordt hier breed omarmd. </a:t>
            </a: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Het grootste verschil met de laatste groep – de gemeenten – is dat het onderwerp over verantwoording hier nog behoorlijk sterk leeft.</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Gemeenten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Net als bij bestuurders is het meest gekozen: investeren in een gezonde samenleving / vragen over waardering voor investeringen die niet voor de hand liggen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Meest gebruikte argument: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latin typeface="+mn-lt"/>
                <a:ea typeface="+mn-ea"/>
                <a:cs typeface="+mn-cs"/>
              </a:rPr>
              <a:t>Investeren in gezondheid staat aan de basis van een gezonde samenleving. Daarbij moet gezondheid breder worden begrepen dan de afwezigheid van ziekte alleen. Investeren in gezondheid vraagt daarom om een stevige verbinding tussen iemands gezondheid en het hebben van werk, een woning, een opleiding, een sociaal netwerk. Deze verbinding zou ook het uitgangspunt moeten zijn van preventie. De nadruk op opbrengsten in plaats van kosten helpt daarbij, omdat het een gesprek over het welbevinden van mensen (en wat daarvoor nodig is) mogelijk maakt.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Verantwoording is hier van alle groepen veruit het kleinst. Ook valt op dat de discussie over thuis blijven wonen nauwelijks gekozen is.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Kernopgave</a:t>
            </a:r>
            <a:r>
              <a:rPr lang="nl-NL" baseline="0" dirty="0" smtClean="0"/>
              <a:t> 3 </a:t>
            </a:r>
            <a:r>
              <a:rPr lang="nl-NL" sz="1200" kern="1200" dirty="0" smtClean="0">
                <a:solidFill>
                  <a:schemeClr val="tx1"/>
                </a:solidFill>
                <a:latin typeface="+mn-lt"/>
                <a:ea typeface="+mn-ea"/>
                <a:cs typeface="+mn-cs"/>
              </a:rPr>
              <a:t>op </a:t>
            </a:r>
            <a:r>
              <a:rPr lang="nl-NL" sz="1200" i="1" kern="1200" dirty="0" smtClean="0">
                <a:solidFill>
                  <a:schemeClr val="tx1"/>
                </a:solidFill>
                <a:latin typeface="+mn-lt"/>
                <a:ea typeface="+mn-ea"/>
                <a:cs typeface="+mn-cs"/>
              </a:rPr>
              <a:t>De Zorgagenda voor een gezonde samenleving </a:t>
            </a:r>
            <a:r>
              <a:rPr lang="nl-NL" sz="1200" kern="1200" dirty="0" smtClean="0">
                <a:solidFill>
                  <a:schemeClr val="tx1"/>
                </a:solidFill>
                <a:latin typeface="+mn-lt"/>
                <a:ea typeface="+mn-ea"/>
                <a:cs typeface="+mn-cs"/>
              </a:rPr>
              <a:t>agendeert</a:t>
            </a:r>
            <a:r>
              <a:rPr lang="nl-NL" sz="1200" kern="1200" baseline="0" dirty="0" smtClean="0">
                <a:solidFill>
                  <a:schemeClr val="tx1"/>
                </a:solidFill>
                <a:latin typeface="+mn-lt"/>
                <a:ea typeface="+mn-ea"/>
                <a:cs typeface="+mn-cs"/>
              </a:rPr>
              <a:t> het belang van diversiteit in dienstverlening en hoe professionals in hun dagelijkse werk recht kunnen doen aan verschillende opvattingen over wat goede zorg en hulp is. </a:t>
            </a:r>
            <a:r>
              <a:rPr lang="nl-NL" sz="1200" kern="1200" dirty="0" smtClean="0">
                <a:solidFill>
                  <a:schemeClr val="tx1"/>
                </a:solidFill>
                <a:latin typeface="+mn-lt"/>
                <a:ea typeface="+mn-ea"/>
                <a:cs typeface="+mn-cs"/>
              </a:rPr>
              <a:t>Om deze kernopgave verder uit te kunnen werken, vroegen we cliënten, patiënten, mantelzorgers, vrijwilligers, zorg- en hulpverleners,</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bestuurders en managers,</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en gemeentefunctionarissen</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wat</a:t>
            </a:r>
            <a:r>
              <a:rPr lang="nl-NL" sz="1200" kern="1200" baseline="0" dirty="0" smtClean="0">
                <a:solidFill>
                  <a:schemeClr val="tx1"/>
                </a:solidFill>
                <a:latin typeface="+mn-lt"/>
                <a:ea typeface="+mn-ea"/>
                <a:cs typeface="+mn-cs"/>
              </a:rPr>
              <a:t> volgens hen op dit moment het leveren van gepaste zorg, in vakjargon maatwerk, belemmert. </a:t>
            </a:r>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15</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l-NL" sz="1200" kern="1200" baseline="0" dirty="0" smtClean="0">
                <a:solidFill>
                  <a:schemeClr val="tx1"/>
                </a:solidFill>
                <a:latin typeface="+mn-lt"/>
                <a:ea typeface="+mn-ea"/>
                <a:cs typeface="+mn-cs"/>
              </a:rPr>
              <a:t> Administratieve last en regelzucht: beperkt de handelingsruimte van zorg- en hulpverleners (teveel regels, procedures en protocollen, meerdere registratie- en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verantwoordingssystemen, verschillende contracteringen bij zorgverzekeraars en gemeenten, indicatiestelling verloop vaak traag als de hulpvraag niet in een van de zorgmandjes past)</a:t>
            </a: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l-NL" sz="1200" kern="1200" dirty="0" smtClean="0">
                <a:solidFill>
                  <a:schemeClr val="tx1"/>
                </a:solidFill>
                <a:latin typeface="+mn-lt"/>
                <a:ea typeface="+mn-ea"/>
                <a:cs typeface="+mn-cs"/>
              </a:rPr>
              <a:t> Onvoldoende capaciteit</a:t>
            </a:r>
            <a:r>
              <a:rPr lang="nl-NL" sz="1200" kern="1200" baseline="0" dirty="0" smtClean="0">
                <a:solidFill>
                  <a:schemeClr val="tx1"/>
                </a:solidFill>
                <a:latin typeface="+mn-lt"/>
                <a:ea typeface="+mn-ea"/>
                <a:cs typeface="+mn-cs"/>
              </a:rPr>
              <a:t> / teveel </a:t>
            </a:r>
            <a:r>
              <a:rPr lang="nl-NL" sz="1200" kern="1200" dirty="0" smtClean="0">
                <a:solidFill>
                  <a:schemeClr val="tx1"/>
                </a:solidFill>
                <a:latin typeface="+mn-lt"/>
                <a:ea typeface="+mn-ea"/>
                <a:cs typeface="+mn-cs"/>
              </a:rPr>
              <a:t>bezuinigd in de zorg:</a:t>
            </a:r>
            <a:r>
              <a:rPr lang="nl-NL" sz="1200" kern="1200" baseline="0" dirty="0" smtClean="0">
                <a:solidFill>
                  <a:schemeClr val="tx1"/>
                </a:solidFill>
                <a:latin typeface="+mn-lt"/>
                <a:ea typeface="+mn-ea"/>
                <a:cs typeface="+mn-cs"/>
              </a:rPr>
              <a:t> te </a:t>
            </a:r>
            <a:r>
              <a:rPr lang="nl-NL" sz="1200" kern="1200" dirty="0" smtClean="0">
                <a:solidFill>
                  <a:schemeClr val="tx1"/>
                </a:solidFill>
                <a:latin typeface="+mn-lt"/>
                <a:ea typeface="+mn-ea"/>
                <a:cs typeface="+mn-cs"/>
              </a:rPr>
              <a:t>weinig</a:t>
            </a:r>
            <a:r>
              <a:rPr lang="nl-NL" sz="1200" kern="1200" baseline="0" dirty="0" smtClean="0">
                <a:solidFill>
                  <a:schemeClr val="tx1"/>
                </a:solidFill>
                <a:latin typeface="+mn-lt"/>
                <a:ea typeface="+mn-ea"/>
                <a:cs typeface="+mn-cs"/>
              </a:rPr>
              <a:t> (geschoold) personeel / tekort in handen aan bed, onvoldoende opnameplekken in verpleeg- en verzorgingshuizen oftewel gebrek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aan voldoende vangnet in situaties waar zorg thuis echt niet meer gaat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l-NL" sz="1200" kern="1200" baseline="0" dirty="0" smtClean="0">
                <a:solidFill>
                  <a:schemeClr val="tx1"/>
                </a:solidFill>
                <a:latin typeface="+mn-lt"/>
                <a:ea typeface="+mn-ea"/>
                <a:cs typeface="+mn-cs"/>
              </a:rPr>
              <a:t> Hoge werkdruk: laat weinig ruimte over voor persoonlijke aandacht (niet echt geluisterd naar patiënten en cliënten, mensen met hulpvraag voelen zich niet serieus genomen, weinig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betrokkenheid, begrip, doorvragen, meedenken en meeleven vanuit zorg- en hulpverleners)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l-NL" sz="1200" kern="1200" baseline="0" dirty="0" smtClean="0">
                <a:solidFill>
                  <a:schemeClr val="tx1"/>
                </a:solidFill>
                <a:latin typeface="+mn-lt"/>
                <a:ea typeface="+mn-ea"/>
                <a:cs typeface="+mn-cs"/>
              </a:rPr>
              <a:t> Versnippering in de organisatie en de financiering van zorg en hulp: leidt in de wereld van patiënten/cliënten en hun naasten (familieleden en/of mantelzorgers en vrijwilligers) tot teveel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verschillende loketten en bezoekadressen, behandelaars en/of begeleiders en vergoedingen die van allerlei kanten moeten komen en in de wereld van professionals tot een moeizame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samenwerking tussen verschillende domeinen (zorg, werk, huisvesting, etc.) en een complex financieringssysteem met uiteenlopende financieringsstromen voor de inkoop van (gepaste) zorg of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hulp per patiënt/cliënt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nl-NL" sz="1200" i="1" kern="1200" baseline="0" dirty="0" smtClean="0">
                <a:solidFill>
                  <a:schemeClr val="tx1"/>
                </a:solidFill>
                <a:latin typeface="+mn-lt"/>
                <a:ea typeface="+mn-ea"/>
                <a:cs typeface="+mn-cs"/>
              </a:rPr>
              <a:t>Vanuit alle perspectieven, op gemeentefunctionarissen na, is de rijksoverheid als eerste aan zet om het leveren van gepaste zorg/maatwerk te verbeteren, met daarop volgend de zorgverzekeraars, zorg- en hulporganisaties en gemeenten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nl-NL" sz="1200" i="1" kern="1200" baseline="0" dirty="0" smtClean="0">
                <a:solidFill>
                  <a:schemeClr val="tx1"/>
                </a:solidFill>
                <a:latin typeface="+mn-lt"/>
                <a:ea typeface="+mn-ea"/>
                <a:cs typeface="+mn-cs"/>
              </a:rPr>
              <a:t>Een groot deel ziet het als een gezamenlijke opgave: niet één partij aan zet, maar alle partijen verantwoordelijk</a:t>
            </a:r>
            <a:endParaRPr lang="nl-NL" sz="1200" i="1"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l-NL" baseline="0" dirty="0" smtClean="0"/>
              <a:t> Versnippering --&gt; </a:t>
            </a:r>
            <a:br>
              <a:rPr lang="nl-NL" baseline="0" dirty="0" smtClean="0"/>
            </a:br>
            <a:r>
              <a:rPr lang="nl-NL" baseline="0" dirty="0" smtClean="0"/>
              <a:t>  </a:t>
            </a:r>
            <a:r>
              <a:rPr lang="nl-NL" b="1" baseline="0" dirty="0" smtClean="0"/>
              <a:t>Organisatie:</a:t>
            </a:r>
            <a:r>
              <a:rPr lang="nl-NL" baseline="0" dirty="0" smtClean="0"/>
              <a:t> één loket voor toegang waarbij ieder met een hulpvraag terecht kan en van daaruit informatie en begeleiding krijgt t.b.v. de nodige zorg/hulp, meer overzicht, </a:t>
            </a:r>
            <a:br>
              <a:rPr lang="nl-NL" baseline="0" dirty="0" smtClean="0"/>
            </a:br>
            <a:r>
              <a:rPr lang="nl-NL" baseline="0" dirty="0" smtClean="0"/>
              <a:t>  afstemming en coördinatie in het gehele hulpverleningstraject (bijv. d.m.v. één aanspreekpunt: coach/hoofdbehandelaar/</a:t>
            </a:r>
            <a:r>
              <a:rPr lang="nl-NL" baseline="0" dirty="0" err="1" smtClean="0"/>
              <a:t>casemanager</a:t>
            </a:r>
            <a:r>
              <a:rPr lang="nl-NL" baseline="0" dirty="0" smtClean="0"/>
              <a:t>, etc.), flexibelere indicatiestelling </a:t>
            </a:r>
            <a:br>
              <a:rPr lang="nl-NL" baseline="0" dirty="0" smtClean="0"/>
            </a:br>
            <a:r>
              <a:rPr lang="nl-NL" b="1" baseline="0" dirty="0" smtClean="0"/>
              <a:t>  Financiering: </a:t>
            </a:r>
            <a:r>
              <a:rPr lang="nl-NL" b="0" baseline="0" dirty="0" smtClean="0"/>
              <a:t>geen financieringsstructuur waar mensen in mandjes/hokjes moeten passen, zoals de huidige DBC systematiek, maar verschillende financieringsstromen integreren (bijv. door </a:t>
            </a:r>
            <a:br>
              <a:rPr lang="nl-NL" b="0" baseline="0" dirty="0" smtClean="0"/>
            </a:br>
            <a:r>
              <a:rPr lang="nl-NL" b="0" baseline="0" dirty="0" smtClean="0"/>
              <a:t>  een integraal persoonsgebonden/persoonsvolgend budget), de financiering van het totale zorgpakket bij één onafhankelijke partij zonder winstoogmerk </a:t>
            </a:r>
            <a:endParaRPr lang="nl-NL" b="1" baseline="0" dirty="0" smtClean="0"/>
          </a:p>
          <a:p>
            <a:pPr>
              <a:buFont typeface="Arial" pitchFamily="34" charset="0"/>
              <a:buNone/>
            </a:pPr>
            <a:endParaRPr lang="nl-NL" baseline="0" dirty="0" smtClean="0"/>
          </a:p>
          <a:p>
            <a:pPr>
              <a:buFont typeface="Arial" pitchFamily="34" charset="0"/>
              <a:buChar char="•"/>
            </a:pPr>
            <a:r>
              <a:rPr lang="nl-NL" baseline="0" dirty="0" smtClean="0"/>
              <a:t> Hoge werkdruk en onvoldoende capaciteit --&gt; weer investeren in de zorg, m.n. op de werkvloer oftewel meer handen aan bed, meer geschoold en vast personeel (minder afwisselende </a:t>
            </a:r>
            <a:br>
              <a:rPr lang="nl-NL" baseline="0" dirty="0" smtClean="0"/>
            </a:br>
            <a:r>
              <a:rPr lang="nl-NL" baseline="0" dirty="0" smtClean="0"/>
              <a:t>  gezichten), de zorgsector weer aantrekkelijk maken om (o.a. als vrijwilliger) te werken, meer </a:t>
            </a:r>
            <a:r>
              <a:rPr lang="nl-NL" sz="1200" kern="1200" baseline="0" dirty="0" smtClean="0">
                <a:solidFill>
                  <a:schemeClr val="tx1"/>
                </a:solidFill>
                <a:latin typeface="+mn-lt"/>
                <a:ea typeface="+mn-ea"/>
                <a:cs typeface="+mn-cs"/>
              </a:rPr>
              <a:t>opnameplekken in verpleeg- en verzorgingshuizen zodat er een vangnet is als zorg thuis echt niet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meer gaat, investeren in relevante opleidingen en bijscholing  van professionals m.b.t. gepaste zorg/maatwerk</a:t>
            </a:r>
            <a:br>
              <a:rPr lang="nl-NL" sz="1200" kern="1200" baseline="0" dirty="0" smtClean="0">
                <a:solidFill>
                  <a:schemeClr val="tx1"/>
                </a:solidFill>
                <a:latin typeface="+mn-lt"/>
                <a:ea typeface="+mn-ea"/>
                <a:cs typeface="+mn-cs"/>
              </a:rPr>
            </a:br>
            <a:endParaRPr lang="nl-NL" sz="1200" kern="1200" baseline="0" dirty="0" smtClean="0">
              <a:solidFill>
                <a:schemeClr val="tx1"/>
              </a:solidFill>
              <a:latin typeface="+mn-lt"/>
              <a:ea typeface="+mn-ea"/>
              <a:cs typeface="+mn-cs"/>
            </a:endParaRPr>
          </a:p>
          <a:p>
            <a:pPr>
              <a:buFont typeface="Arial" pitchFamily="34" charset="0"/>
              <a:buChar char="•"/>
            </a:pPr>
            <a:r>
              <a:rPr lang="nl-NL" sz="1200" kern="1200" baseline="0" dirty="0" smtClean="0">
                <a:solidFill>
                  <a:schemeClr val="tx1"/>
                </a:solidFill>
                <a:latin typeface="+mn-lt"/>
                <a:ea typeface="+mn-ea"/>
                <a:cs typeface="+mn-cs"/>
              </a:rPr>
              <a:t> Zoeken naar menselijke maat </a:t>
            </a:r>
            <a:r>
              <a:rPr lang="nl-NL" baseline="0" dirty="0" smtClean="0"/>
              <a:t>--&gt;</a:t>
            </a:r>
            <a:r>
              <a:rPr lang="nl-NL" sz="1200" kern="1200" baseline="0" dirty="0" smtClean="0">
                <a:solidFill>
                  <a:schemeClr val="tx1"/>
                </a:solidFill>
                <a:latin typeface="+mn-lt"/>
                <a:ea typeface="+mn-ea"/>
                <a:cs typeface="+mn-cs"/>
              </a:rPr>
              <a:t> h</a:t>
            </a:r>
            <a:r>
              <a:rPr lang="nl-NL" baseline="0" dirty="0" smtClean="0"/>
              <a:t>ulpvraag als vertrekpunt nemen, de tijd nemen om echt te luisteren naar de patiënt/cliënt, betrokkenheid en interesse tonen, doorvragen, </a:t>
            </a:r>
            <a:br>
              <a:rPr lang="nl-NL" baseline="0" dirty="0" smtClean="0"/>
            </a:br>
            <a:r>
              <a:rPr lang="nl-NL" baseline="0" dirty="0" smtClean="0"/>
              <a:t>  tijdens gesprek gezamenlijk tot passende zorg komen en niet voor de patiënt/cliënt besluiten (bijv. d.m.v. </a:t>
            </a:r>
            <a:r>
              <a:rPr lang="nl-NL" sz="1200" kern="1200" baseline="0" dirty="0" smtClean="0">
                <a:solidFill>
                  <a:schemeClr val="tx1"/>
                </a:solidFill>
                <a:latin typeface="+mn-lt"/>
                <a:ea typeface="+mn-ea"/>
                <a:cs typeface="+mn-cs"/>
              </a:rPr>
              <a:t>m</a:t>
            </a:r>
            <a:r>
              <a:rPr lang="nl-NL" sz="1200" kern="1200" dirty="0" smtClean="0">
                <a:solidFill>
                  <a:schemeClr val="tx1"/>
                </a:solidFill>
                <a:latin typeface="+mn-lt"/>
                <a:ea typeface="+mn-ea"/>
                <a:cs typeface="+mn-cs"/>
              </a:rPr>
              <a:t>ultidisciplinaire overleggen in aanwezigheid van de patiënt/cliënt en evt.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  mantelzorger)</a:t>
            </a:r>
            <a:endParaRPr lang="nl-NL" baseline="0" dirty="0" smtClean="0"/>
          </a:p>
          <a:p>
            <a:pPr>
              <a:buFont typeface="Arial" pitchFamily="34" charset="0"/>
              <a:buChar char="•"/>
            </a:pPr>
            <a:endParaRPr lang="nl-NL" baseline="0" dirty="0" smtClean="0"/>
          </a:p>
          <a:p>
            <a:pPr>
              <a:buFont typeface="Arial" pitchFamily="34" charset="0"/>
              <a:buChar char="•"/>
            </a:pPr>
            <a:r>
              <a:rPr lang="nl-NL" baseline="0" dirty="0" smtClean="0"/>
              <a:t> Administratieve last &amp; regelzucht --&gt; </a:t>
            </a:r>
            <a:r>
              <a:rPr lang="nl-NL" b="0" baseline="0" dirty="0" smtClean="0"/>
              <a:t>eenduidiger en transpanter maken van complexe declaratie- en vergoedingssystemen, </a:t>
            </a:r>
            <a:r>
              <a:rPr lang="nl-NL" baseline="0" dirty="0" smtClean="0"/>
              <a:t>afschaffen van allerlei onnodige procedures, registraties, papierwerk </a:t>
            </a:r>
            <a:br>
              <a:rPr lang="nl-NL" baseline="0" dirty="0" smtClean="0"/>
            </a:br>
            <a:r>
              <a:rPr lang="nl-NL" baseline="0" dirty="0" smtClean="0"/>
              <a:t>  en ‘regelmanagers’, meer luisteren naar de ervaringen op de werkvloer en geen besluiten nemen van achter een bureau die vaak leiden tot meer protocollen, meer handelingsruimte voor </a:t>
            </a:r>
            <a:br>
              <a:rPr lang="nl-NL" baseline="0" dirty="0" smtClean="0"/>
            </a:br>
            <a:r>
              <a:rPr lang="nl-NL" baseline="0" dirty="0" smtClean="0"/>
              <a:t>  professionals om eigen afwegingen te maken in de indicatiestelling en daarbij desnoods (verantwoord) afwijken van regels </a:t>
            </a:r>
            <a:r>
              <a:rPr lang="nl-NL" baseline="0" smtClean="0"/>
              <a:t>en procedures, uitzondering </a:t>
            </a:r>
            <a:r>
              <a:rPr lang="nl-NL" baseline="0" dirty="0" smtClean="0"/>
              <a:t>i.p.v. regel rapporteren, vertrouwen op de </a:t>
            </a:r>
            <a:br>
              <a:rPr lang="nl-NL" baseline="0" dirty="0" smtClean="0"/>
            </a:br>
            <a:r>
              <a:rPr lang="nl-NL" baseline="0" dirty="0" smtClean="0"/>
              <a:t>  kennis en kunde van zorg- en hulpverleners en de randvoorwaarden creëren waarbij zorg- en hulpverleners zich veilig voelen om te handelen naar eigen inzicht (bijv. geen angstcultuur maar </a:t>
            </a:r>
            <a:br>
              <a:rPr lang="nl-NL" baseline="0" dirty="0" smtClean="0"/>
            </a:br>
            <a:r>
              <a:rPr lang="nl-NL" baseline="0" dirty="0" smtClean="0"/>
              <a:t>  leren van fouten), zorg- en hulpverleners meer durf en lef tonen en doen wat zij denken dat nodig is</a:t>
            </a:r>
          </a:p>
          <a:p>
            <a:pPr>
              <a:buFont typeface="Arial" pitchFamily="34" charset="0"/>
              <a:buNone/>
            </a:pPr>
            <a:r>
              <a:rPr lang="nl-NL" baseline="0" dirty="0" smtClean="0"/>
              <a:t> </a:t>
            </a:r>
          </a:p>
          <a:p>
            <a:pPr>
              <a:buFont typeface="Arial" pitchFamily="34" charset="0"/>
              <a:buNone/>
            </a:pPr>
            <a:endParaRPr lang="nl-NL" baseline="0" dirty="0" smtClean="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18</a:t>
            </a:fld>
            <a:endParaRPr 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19</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Raad voor Volksgezondheid en Samenleving (RVS) geeft regering</a:t>
            </a:r>
            <a:r>
              <a:rPr lang="nl-NL" baseline="0" dirty="0" smtClean="0"/>
              <a:t> en parlement onafhankelijk advies over zorgvraagstukken en sociale vraagstukken. De missie van de Raad is om een wisseling van perspectief te bieden. Dat doet de Raad op tal van actuele en urgente onderwerpen in de zorg en het sociaal domein.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20</a:t>
            </a:fld>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21</a:t>
            </a:fld>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Aanleiding:</a:t>
            </a:r>
          </a:p>
          <a:p>
            <a:pPr lvl="0"/>
            <a:r>
              <a:rPr lang="nl-NL" dirty="0" smtClean="0"/>
              <a:t>- Zorginkoop is een essentieel instrument binnen de huidige stelsels voor zorg en maatschappelijke ondersteuning</a:t>
            </a:r>
          </a:p>
          <a:p>
            <a:pPr lvl="0"/>
            <a:r>
              <a:rPr lang="nl-NL" dirty="0" smtClean="0"/>
              <a:t>- Maar uit praktijkverkenning blijkt dat knel en schuurt</a:t>
            </a:r>
          </a:p>
          <a:p>
            <a:pPr lvl="0"/>
            <a:r>
              <a:rPr lang="nl-NL" dirty="0" smtClean="0"/>
              <a:t>- Het vertrouwen van burgers in zorginkopers en zorgstelsels is laag.</a:t>
            </a:r>
          </a:p>
          <a:p>
            <a:pPr lvl="0"/>
            <a:r>
              <a:rPr lang="nl-NL" dirty="0" smtClean="0"/>
              <a:t>- Binnen de zorgstelsels is de verantwoordelijkheid voor de collectieve betaalbaarheid vanuit de context van de patiënt/cliënt en de zorgverlener uitbesteed aan een derde partij op afstand.</a:t>
            </a:r>
          </a:p>
          <a:p>
            <a:endParaRPr lang="nl-NL" dirty="0" smtClean="0"/>
          </a:p>
          <a:p>
            <a:r>
              <a:rPr lang="nl-NL" dirty="0" smtClean="0"/>
              <a:t>Nog goed om te melden dat de Raad bij dit advies niet over één nacht ijs is gegaan.</a:t>
            </a:r>
          </a:p>
          <a:p>
            <a:pPr lvl="0"/>
            <a:r>
              <a:rPr lang="nl-NL" dirty="0" smtClean="0"/>
              <a:t>- Praktijkverkenning (de inkoopsafari), waarbij met veel zorginkopers, zorgaanbieders en patiëntvertegenwoordigers is gesproken. . </a:t>
            </a:r>
          </a:p>
          <a:p>
            <a:pPr lvl="0"/>
            <a:r>
              <a:rPr lang="nl-NL" dirty="0" smtClean="0"/>
              <a:t>- In opdracht van de Raad daarnaast twee focusgroepen met patiënten/cliënten zijn gehouden door </a:t>
            </a:r>
            <a:r>
              <a:rPr lang="nl-NL" dirty="0" err="1" smtClean="0"/>
              <a:t>Kantar</a:t>
            </a:r>
            <a:r>
              <a:rPr lang="nl-NL" dirty="0" smtClean="0"/>
              <a:t> (Yolanda Schothorst en Judith ter Berg van </a:t>
            </a:r>
            <a:r>
              <a:rPr lang="nl-NL" dirty="0" err="1" smtClean="0"/>
              <a:t>Kantar</a:t>
            </a:r>
            <a:r>
              <a:rPr lang="nl-NL" dirty="0" smtClean="0"/>
              <a:t> zitten ook in de zaal). </a:t>
            </a:r>
          </a:p>
          <a:p>
            <a:pPr lvl="0"/>
            <a:r>
              <a:rPr lang="nl-NL" dirty="0" smtClean="0"/>
              <a:t>- Een openbaar </a:t>
            </a:r>
            <a:r>
              <a:rPr lang="nl-NL" dirty="0" err="1" smtClean="0"/>
              <a:t>mini-symposium</a:t>
            </a:r>
            <a:r>
              <a:rPr lang="nl-NL" dirty="0" smtClean="0"/>
              <a:t> 2 december 2016 heeft georganiseerd Op naar persoonsgerichte zorg? </a:t>
            </a:r>
          </a:p>
          <a:p>
            <a:pPr lvl="0"/>
            <a:r>
              <a:rPr lang="nl-NL" dirty="0" smtClean="0"/>
              <a:t>- Rapportages en verslag zijn op de site terug te vinden. </a:t>
            </a:r>
          </a:p>
          <a:p>
            <a:pPr lvl="0"/>
            <a:r>
              <a:rPr lang="nl-NL" dirty="0" smtClean="0"/>
              <a:t>- Verder zijn er </a:t>
            </a:r>
            <a:r>
              <a:rPr lang="nl-NL" dirty="0" err="1" smtClean="0"/>
              <a:t>expertbijenkomsten</a:t>
            </a:r>
            <a:r>
              <a:rPr lang="nl-NL" dirty="0" smtClean="0"/>
              <a:t> georganiseerd, hebben deskundigen meegelezen met </a:t>
            </a:r>
            <a:r>
              <a:rPr lang="nl-NL" dirty="0" err="1" smtClean="0"/>
              <a:t>concept-raport</a:t>
            </a:r>
            <a:r>
              <a:rPr lang="nl-NL" dirty="0" smtClean="0"/>
              <a:t> en </a:t>
            </a:r>
            <a:r>
              <a:rPr lang="nl-NL" dirty="0" err="1" smtClean="0"/>
              <a:t>concept-redeneerlijn</a:t>
            </a:r>
            <a:r>
              <a:rPr lang="nl-NL" dirty="0" smtClean="0"/>
              <a:t> gepresenteerd op bijeenkomsten ledenraden.</a:t>
            </a:r>
          </a:p>
          <a:p>
            <a:pPr lvl="0"/>
            <a:r>
              <a:rPr lang="nl-NL" dirty="0" smtClean="0"/>
              <a:t>- Iedereen bedanken. Maar uiteindelijk verantwoordelijkheid inhoud advies berust uiteindelijk bij de Raad</a:t>
            </a:r>
          </a:p>
          <a:p>
            <a:pPr>
              <a:buFontTx/>
              <a:buNone/>
            </a:pP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buFont typeface="Arial" pitchFamily="34" charset="0"/>
              <a:buChar char="•"/>
            </a:pPr>
            <a:r>
              <a:rPr lang="nl-NL" dirty="0" smtClean="0"/>
              <a:t>Hier kan aangegeven worden dat in geen van de drie domeinen (</a:t>
            </a:r>
            <a:r>
              <a:rPr lang="nl-NL" dirty="0" err="1" smtClean="0"/>
              <a:t>Zvw</a:t>
            </a:r>
            <a:r>
              <a:rPr lang="nl-NL" dirty="0" smtClean="0"/>
              <a:t>, </a:t>
            </a:r>
            <a:r>
              <a:rPr lang="nl-NL" dirty="0" err="1" smtClean="0"/>
              <a:t>Wlz</a:t>
            </a:r>
            <a:r>
              <a:rPr lang="nl-NL" dirty="0" smtClean="0"/>
              <a:t> en </a:t>
            </a:r>
            <a:r>
              <a:rPr lang="nl-NL" dirty="0" err="1" smtClean="0"/>
              <a:t>Wmo</a:t>
            </a:r>
            <a:r>
              <a:rPr lang="nl-NL" dirty="0" smtClean="0"/>
              <a:t>) het inkopers (vooralsnog) niet gelukt is om voldoende vertrouwen te krijgen om de rol als bemiddelaar op te zich te nemen. Een derde partij die het belang heeft om de kosten te beheersen wordt niet vertrouwd als adviseur. Bij gemeente nog te vroeg om te oordelen.</a:t>
            </a:r>
          </a:p>
          <a:p>
            <a:pPr lvl="0">
              <a:buFont typeface="Arial" pitchFamily="34" charset="0"/>
              <a:buChar char="•"/>
            </a:pPr>
            <a:endParaRPr lang="nl-NL" dirty="0" smtClean="0"/>
          </a:p>
          <a:p>
            <a:pPr lvl="0">
              <a:buFont typeface="Arial" pitchFamily="34" charset="0"/>
              <a:buChar char="•"/>
            </a:pPr>
            <a:r>
              <a:rPr lang="nl-NL" dirty="0" smtClean="0"/>
              <a:t>Het idee dat zorginkopers op kwaliteit zorgaanbieders kunnen selecteren, zich hierdoor kunnen onderscheiden en verzekerden die zorgverzekeraar zouden kiezen die de beste zorg heeft gecontracteerd is niet van de grond gekomen. Ook binnen de </a:t>
            </a:r>
            <a:r>
              <a:rPr lang="nl-NL" dirty="0" err="1" smtClean="0"/>
              <a:t>Wlz</a:t>
            </a:r>
            <a:r>
              <a:rPr lang="nl-NL" dirty="0" smtClean="0"/>
              <a:t> en </a:t>
            </a:r>
            <a:r>
              <a:rPr lang="nl-NL" dirty="0" err="1" smtClean="0"/>
              <a:t>Wmo</a:t>
            </a:r>
            <a:r>
              <a:rPr lang="nl-NL" dirty="0" smtClean="0"/>
              <a:t> is inkopen op kwaliteit nauwelijks van de grond gekomen. Hierbij speelt mee dat kwaliteit voor een groot deel ook niet op centraal niveau is vast te stellen: kwaliteit is persoonlijk, afhankelijk van de context en ontstaat in een relatie.</a:t>
            </a:r>
          </a:p>
          <a:p>
            <a:pPr lvl="0"/>
            <a:endParaRPr lang="nl-NL" dirty="0" smtClean="0"/>
          </a:p>
          <a:p>
            <a:pPr lvl="0">
              <a:buFont typeface="Arial" pitchFamily="34" charset="0"/>
              <a:buChar char="•"/>
            </a:pPr>
            <a:r>
              <a:rPr lang="nl-NL" dirty="0" smtClean="0"/>
              <a:t>Doordat inkopers tocht inzetten op sturen via de inkoop, noodgedwongen via allerlei proces en structuurvereisten, heeft ertoe geleid dat de wensen van patiënten/</a:t>
            </a:r>
            <a:r>
              <a:rPr lang="nl-NL" dirty="0" err="1" smtClean="0"/>
              <a:t>clienten</a:t>
            </a:r>
            <a:r>
              <a:rPr lang="nl-NL" dirty="0" smtClean="0"/>
              <a:t> zijn verdrongen. Patiënten/cliënten willen in elk geval de mogelijkheid hebben om zelf hun zorgverlener te kiezen. De sturing via de inkoop beperkt de ruimte voor de professional en patiënt om te wikken en wegen wat nodig is. </a:t>
            </a:r>
          </a:p>
          <a:p>
            <a:pPr>
              <a:buFontTx/>
              <a:buNone/>
            </a:pPr>
            <a:endParaRPr lang="nl-NL" baseline="0" dirty="0" smtClean="0"/>
          </a:p>
          <a:p>
            <a:pPr>
              <a:buFontTx/>
              <a:buNone/>
            </a:pP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lvl="0">
              <a:buFont typeface="Arial" pitchFamily="34" charset="0"/>
              <a:buChar char="•"/>
            </a:pPr>
            <a:r>
              <a:rPr lang="nl-NL" dirty="0" smtClean="0"/>
              <a:t>Hier kan aangegeven worden dat uit de praktijkverkenning blijkt dat er in de inkoop </a:t>
            </a:r>
            <a:r>
              <a:rPr lang="nl-NL" dirty="0" err="1" smtClean="0"/>
              <a:t>én</a:t>
            </a:r>
            <a:r>
              <a:rPr lang="nl-NL" dirty="0" smtClean="0"/>
              <a:t> verkoop (want </a:t>
            </a:r>
            <a:r>
              <a:rPr lang="nl-NL" dirty="0" err="1" smtClean="0"/>
              <a:t>daat</a:t>
            </a:r>
            <a:r>
              <a:rPr lang="nl-NL" dirty="0" smtClean="0"/>
              <a:t> gaat het eveneens over) veel energie, tijd en middelen wordt geïnvesteerd. Deze energie, tijd en middelen kunnen niet in de zorg gestoken worden. Hierbij dreigt een inkoopwedloop, beide partijen investeren om hun eigen positie te versterken, maar dit machtspel leidt niet tot betere zorg. </a:t>
            </a:r>
          </a:p>
          <a:p>
            <a:pPr lvl="0">
              <a:buFont typeface="Arial" pitchFamily="34" charset="0"/>
              <a:buChar char="•"/>
            </a:pPr>
            <a:endParaRPr lang="nl-NL" dirty="0" smtClean="0"/>
          </a:p>
          <a:p>
            <a:pPr lvl="0">
              <a:buFont typeface="Arial" pitchFamily="34" charset="0"/>
              <a:buChar char="•"/>
            </a:pPr>
            <a:r>
              <a:rPr lang="nl-NL" dirty="0" smtClean="0"/>
              <a:t>Inkoop stimuleert aanbieders om beproefde methodes te hanteren die op korte termijn zekerheid bieden, maar ontmoedigt inkoop het verbeteren van zorg door innoveren en anders organiseren. In zijn briefadvies </a:t>
            </a:r>
            <a:r>
              <a:rPr lang="nl-NL" i="1" dirty="0" smtClean="0"/>
              <a:t>Implementatie van </a:t>
            </a:r>
            <a:r>
              <a:rPr lang="nl-NL" i="1" dirty="0" err="1" smtClean="0"/>
              <a:t>e-health</a:t>
            </a:r>
            <a:r>
              <a:rPr lang="nl-NL" i="1" dirty="0" smtClean="0"/>
              <a:t> vraagt om durf en ruimte </a:t>
            </a:r>
            <a:r>
              <a:rPr lang="nl-NL" dirty="0" smtClean="0"/>
              <a:t>gaat de Raad uitgebreid in op de relatie tusse</a:t>
            </a:r>
            <a:r>
              <a:rPr lang="nl-NL" i="1" dirty="0" smtClean="0"/>
              <a:t>n </a:t>
            </a:r>
            <a:r>
              <a:rPr lang="nl-NL" dirty="0" smtClean="0"/>
              <a:t>zorginkoop en innovatie (RVS 2017b). De huidige manier van inkoop en bekostiging van zorg en ondersteuning heeft vaak perverse prikkels in zich: die is gericht op behandeling en niet per se op de beste oplossing voor de specifieke patiënt (de gewenste pluriformiteit) en heeft geen focus op preventie.</a:t>
            </a:r>
          </a:p>
          <a:p>
            <a:pPr lvl="0">
              <a:buFont typeface="Arial" pitchFamily="34" charset="0"/>
              <a:buChar char="•"/>
            </a:pPr>
            <a:endParaRPr lang="nl-NL" dirty="0" smtClean="0"/>
          </a:p>
          <a:p>
            <a:pPr>
              <a:buFont typeface="Arial" pitchFamily="34" charset="0"/>
              <a:buChar char="•"/>
            </a:pPr>
            <a:r>
              <a:rPr lang="nl-NL" dirty="0" smtClean="0"/>
              <a:t>Inkoop richt zich sterk op het controleren van rechtmatigheid, en ondermijnt zo vertrouwen. Waar de zorginkopers een sterke onderhandelingspositie hebben ten opzichte van de zorgverkopers, ervaren zorgverleners het contracteerproces als eenzijdig: ‘tekenen bij het kruisje’. </a:t>
            </a:r>
          </a:p>
          <a:p>
            <a:pPr>
              <a:buFont typeface="Arial" pitchFamily="34" charset="0"/>
              <a:buChar char="•"/>
            </a:pPr>
            <a:endParaRPr lang="nl-NL" dirty="0" smtClean="0"/>
          </a:p>
          <a:p>
            <a:pPr>
              <a:buFont typeface="Arial" pitchFamily="34" charset="0"/>
              <a:buChar char="•"/>
            </a:pPr>
            <a:r>
              <a:rPr lang="nl-NL" dirty="0" smtClean="0"/>
              <a:t> Uit de praktijkverkenning blijkt dat patiënten/cliënten en burgers wisselend betrokken zijn bij de zorginkoop. Burgers zien de zorgverzekeraar vaak niet als een partij die hun belangen behartigt, maar als zorginkoper namens de overheid. Daar komt immers de opdracht tot beperking van het budget en bewaking van de rechtmatigheid vandaan.</a:t>
            </a:r>
          </a:p>
          <a:p>
            <a:pPr>
              <a:buFontTx/>
              <a:buChar char="-"/>
            </a:pPr>
            <a:endParaRPr lang="nl-NL" dirty="0" smtClean="0"/>
          </a:p>
          <a:p>
            <a:pPr>
              <a:buFontTx/>
              <a:buNone/>
            </a:pP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buFont typeface="Arial" pitchFamily="34" charset="0"/>
              <a:buChar char="•"/>
            </a:pPr>
            <a:r>
              <a:rPr lang="nl-NL" dirty="0" smtClean="0"/>
              <a:t>Ook inkopers zien negatieve effecten en ruimte voor verbetering. Hier kan bijvoorbeeld gewezen worden op de ambitie 2025 van zorgverzekeraars. Deze bevat in elk geval goede intenties. Waarin zorgverzekeraars wijzen op het belang van verbinden, vertrouwen en vernieuwen. Hier stellen zorgverzekeraars dat te vaak regels, procedures en belangen het vertrekpunt zijn. Het systeem is dan dominant geworden. </a:t>
            </a:r>
          </a:p>
          <a:p>
            <a:pPr lvl="0">
              <a:buFont typeface="Arial" pitchFamily="34" charset="0"/>
              <a:buChar char="•"/>
            </a:pPr>
            <a:endParaRPr lang="nl-NL" dirty="0" smtClean="0"/>
          </a:p>
          <a:p>
            <a:pPr lvl="0">
              <a:buFont typeface="Arial" pitchFamily="34" charset="0"/>
              <a:buChar char="•"/>
            </a:pPr>
            <a:r>
              <a:rPr lang="nl-NL" dirty="0" smtClean="0"/>
              <a:t>Wat betreft verschillende initiatieven kan de strategische inkoop genoemd worden die binnen een aantal regio’s heeft gezorgd voor modernisering en verbetering van het zorglandschap. Daarnaast heeft de inkoop van hulpmiddelen en geneesmiddelen tot flinke besparing geleid. Ook lopen er veel experimenten met persoonsvolgende bekostiging en regelarm werken. </a:t>
            </a: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 De vraag die de RVS zich heeft gesteld: </a:t>
            </a:r>
            <a:r>
              <a:rPr lang="nl-NL" sz="1200" i="1" kern="1200" baseline="0" dirty="0" smtClean="0">
                <a:solidFill>
                  <a:schemeClr val="tx1"/>
                </a:solidFill>
                <a:latin typeface="+mn-lt"/>
                <a:ea typeface="+mn-ea"/>
                <a:cs typeface="+mn-cs"/>
              </a:rPr>
              <a:t>Hoe kan een perspectief op de inkoop van zorg en maatschappelijke ondersteuning eruitzien, waarin de wensen en behoeften van patiënten en cliënten in combinatie met de visie van de zorgprofessional leidend zijn, en tegelijkertijd de collectieve uitgaven aan zorg en hulp bewaakt blijven?</a:t>
            </a: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lvl="0">
              <a:buFont typeface="Arial" pitchFamily="34" charset="0"/>
              <a:buChar char="•"/>
            </a:pPr>
            <a:r>
              <a:rPr lang="nl-NL" dirty="0" smtClean="0"/>
              <a:t>In dit perspectief stoppen zorginkopers met (de dreiging van) jaarlijks selectieve inkoop en gedetailleerde proces- of structuurafspraken. Ze laten de relatie tussen patiënt/cliënt en zorgprofessional leidend zijn voor het aansturen van zorg en maatschappelijke ondersteuning. </a:t>
            </a:r>
          </a:p>
          <a:p>
            <a:pPr lvl="0"/>
            <a:endParaRPr lang="nl-NL" dirty="0" smtClean="0"/>
          </a:p>
          <a:p>
            <a:pPr lvl="0">
              <a:buFont typeface="Arial" pitchFamily="34" charset="0"/>
              <a:buChar char="•"/>
            </a:pPr>
            <a:r>
              <a:rPr lang="nl-NL" dirty="0" smtClean="0"/>
              <a:t>Geldt er een belangrijke gedeelde verantwoordelijkheid van aanbieders en inkopers voor het beheersen van de zorguitgaven en dus verantwoord omgaan met publieke middelen. </a:t>
            </a:r>
          </a:p>
          <a:p>
            <a:pPr lvl="0">
              <a:buFont typeface="Arial" pitchFamily="34" charset="0"/>
              <a:buChar char="•"/>
            </a:pPr>
            <a:endParaRPr lang="nl-NL" dirty="0" smtClean="0"/>
          </a:p>
          <a:p>
            <a:pPr lvl="0">
              <a:buFont typeface="Arial" pitchFamily="34" charset="0"/>
              <a:buChar char="•"/>
            </a:pPr>
            <a:r>
              <a:rPr lang="nl-NL" dirty="0" smtClean="0"/>
              <a:t>Deze verantwoordelijkheid kunnen ze waarmaken door te werken met meerjarenafspraken, met daarbij in het bijzonder aandacht voor innovatie en preventie. </a:t>
            </a:r>
          </a:p>
          <a:p>
            <a:pPr lvl="0">
              <a:buFont typeface="Arial" pitchFamily="34" charset="0"/>
              <a:buChar char="•"/>
            </a:pPr>
            <a:endParaRPr lang="nl-NL" dirty="0" smtClean="0"/>
          </a:p>
          <a:p>
            <a:pPr lvl="0">
              <a:buFont typeface="Arial" pitchFamily="34" charset="0"/>
              <a:buChar char="•"/>
            </a:pPr>
            <a:r>
              <a:rPr lang="nl-NL" dirty="0" smtClean="0"/>
              <a:t>Voor beschikbaarheidsfuncties is duidelijke regie van belang. 	Als een patiënt bv spoedeisende hulp nodig heeft, is er niet of nauwelijks ruimte voor gezamenlijke besluitvorming. De patiënt vindt het dan vooral belangrijk om snel hulp te krijgen van goede professionals. Een strak ingerichte </a:t>
            </a:r>
            <a:r>
              <a:rPr lang="nl-NL" dirty="0" err="1" smtClean="0"/>
              <a:t>spoedzorgketen</a:t>
            </a:r>
            <a:r>
              <a:rPr lang="nl-NL" dirty="0" smtClean="0"/>
              <a:t> is dan een voorwaarde.</a:t>
            </a:r>
          </a:p>
          <a:p>
            <a:pPr lvl="0"/>
            <a:endParaRPr lang="nl-NL" dirty="0" smtClean="0"/>
          </a:p>
          <a:p>
            <a:pPr lvl="0">
              <a:buFont typeface="Arial" pitchFamily="34" charset="0"/>
              <a:buChar char="•"/>
            </a:pPr>
            <a:r>
              <a:rPr lang="nl-NL" dirty="0" smtClean="0"/>
              <a:t>Tot slot streven inkopers en aanbieders naar eenvoud van administratie en delen ze data met elkaar en met patiënten en professionals. </a:t>
            </a:r>
          </a:p>
          <a:p>
            <a:pPr lvl="0"/>
            <a:endParaRPr lang="nl-NL" dirty="0" smtClean="0"/>
          </a:p>
          <a:p>
            <a:pPr lvl="0">
              <a:buFont typeface="Arial" pitchFamily="34" charset="0"/>
              <a:buChar char="•"/>
            </a:pPr>
            <a:r>
              <a:rPr lang="nl-NL" dirty="0" smtClean="0"/>
              <a:t>Door te focussen op die zorgrelatie beoogt de Raad de afstand tussen burgers – patiënt/cliënt/verzekerde – en de collectief georganiseerde zorgstelsels te verkleinen en het vertrouwen van burgers in de organisatie van de zorg en maatschappelijke ondersteuning te herstellen.</a:t>
            </a:r>
          </a:p>
          <a:p>
            <a:pPr lvl="0">
              <a:buFont typeface="Arial" pitchFamily="34" charset="0"/>
              <a:buChar char="•"/>
            </a:pPr>
            <a:endParaRPr lang="nl-NL" dirty="0" smtClean="0"/>
          </a:p>
          <a:p>
            <a:pPr lvl="0">
              <a:buFont typeface="Arial" pitchFamily="34" charset="0"/>
              <a:buChar char="•"/>
            </a:pPr>
            <a:r>
              <a:rPr lang="nl-NL" dirty="0" smtClean="0"/>
              <a:t>De Raad wil niet het ene stelsel door het andere vervangen, maar juist de ruimte scheppen om de praktijk te laten groeien op basis van de geadviseerde principes. Kan ook want in de praktijk goede voorbeelden.</a:t>
            </a:r>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28</a:t>
            </a:fld>
            <a:endParaRPr lang="nl-NL"/>
          </a:p>
        </p:txBody>
      </p:sp>
    </p:spTree>
    <p:extLst>
      <p:ext uri="{BB962C8B-B14F-4D97-AF65-F5344CB8AC3E}">
        <p14:creationId xmlns:p14="http://schemas.microsoft.com/office/powerpoint/2010/main" val="11287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a:t>
            </a:r>
            <a:r>
              <a:rPr lang="nl-NL" baseline="0" dirty="0" smtClean="0"/>
              <a:t> RVS schreef in opdracht van minister Schippers een strategische beleidsagenda ‘zorg en gezondheid’. </a:t>
            </a:r>
            <a:r>
              <a:rPr lang="nl-NL" dirty="0" smtClean="0"/>
              <a:t>Op 21 april 2017</a:t>
            </a:r>
            <a:r>
              <a:rPr lang="nl-NL" baseline="0" dirty="0" smtClean="0"/>
              <a:t> presenteerde de RVS </a:t>
            </a:r>
            <a:r>
              <a:rPr lang="nl-NL" i="1" baseline="0" dirty="0" smtClean="0"/>
              <a:t>De Zorgagenda voor een gezonde samenleving</a:t>
            </a:r>
            <a:r>
              <a:rPr lang="nl-NL" i="0" baseline="0" dirty="0" smtClean="0"/>
              <a:t>. </a:t>
            </a:r>
            <a:r>
              <a:rPr lang="nl-NL" sz="1200" kern="1200" dirty="0" smtClean="0">
                <a:solidFill>
                  <a:schemeClr val="tx1"/>
                </a:solidFill>
                <a:latin typeface="+mn-lt"/>
                <a:ea typeface="+mn-ea"/>
                <a:cs typeface="+mn-cs"/>
              </a:rPr>
              <a:t>We agenderen in </a:t>
            </a:r>
            <a:r>
              <a:rPr lang="nl-NL" sz="1200" i="1" kern="1200" dirty="0" smtClean="0">
                <a:solidFill>
                  <a:schemeClr val="tx1"/>
                </a:solidFill>
                <a:latin typeface="+mn-lt"/>
                <a:ea typeface="+mn-ea"/>
                <a:cs typeface="+mn-cs"/>
              </a:rPr>
              <a:t>De Zorgagenda </a:t>
            </a:r>
            <a:r>
              <a:rPr lang="nl-NL" sz="1200" kern="1200" dirty="0" smtClean="0">
                <a:solidFill>
                  <a:schemeClr val="tx1"/>
                </a:solidFill>
                <a:latin typeface="+mn-lt"/>
                <a:ea typeface="+mn-ea"/>
                <a:cs typeface="+mn-cs"/>
              </a:rPr>
              <a:t>zes kernopgaven voor de komende jaren. Het zijn complexe, taaie vraagstukken, waar niet zomaar</a:t>
            </a:r>
            <a:r>
              <a:rPr lang="nl-NL" sz="1200" kern="1200" baseline="0" dirty="0" smtClean="0">
                <a:solidFill>
                  <a:schemeClr val="tx1"/>
                </a:solidFill>
                <a:latin typeface="+mn-lt"/>
                <a:ea typeface="+mn-ea"/>
                <a:cs typeface="+mn-cs"/>
              </a:rPr>
              <a:t> snelle of makkelijke oplossingen voor zijn.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3</a:t>
            </a:fld>
            <a:endParaRPr lang="nl-N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5586DAA-2EBA-411A-9A21-BCCF9548E76A}" type="slidenum">
              <a:rPr lang="nl-NL" smtClean="0"/>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31</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NL" sz="1200" kern="1200" dirty="0" smtClean="0">
                <a:solidFill>
                  <a:schemeClr val="tx1"/>
                </a:solidFill>
                <a:latin typeface="+mn-lt"/>
                <a:ea typeface="+mn-ea"/>
                <a:cs typeface="+mn-cs"/>
              </a:rPr>
              <a:t>De zes kernopgaven:</a:t>
            </a:r>
            <a:r>
              <a:rPr lang="nl-NL" sz="1200" kern="1200" baseline="0" dirty="0" smtClean="0">
                <a:solidFill>
                  <a:schemeClr val="tx1"/>
                </a:solidFill>
                <a:latin typeface="+mn-lt"/>
                <a:ea typeface="+mn-ea"/>
                <a:cs typeface="+mn-cs"/>
              </a:rPr>
              <a:t> even kort langs lopen</a:t>
            </a:r>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Vertrouwen behoeft aandacht, zo blijkt uit het groeiende onbehagen onder burgers over de toekomst van zorg en hulp in Nederland. Hoe investeert een gezonde samenleving eigenlijk in vertrouwen? Die vraag werken we in twee kernopgaven uit. </a:t>
            </a:r>
          </a:p>
          <a:p>
            <a:r>
              <a:rPr lang="nl-NL" sz="1200"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De eerste kernopgave</a:t>
            </a:r>
            <a:r>
              <a:rPr lang="nl-NL" sz="1200" kern="1200" dirty="0" smtClean="0">
                <a:solidFill>
                  <a:schemeClr val="tx1"/>
                </a:solidFill>
                <a:latin typeface="+mn-lt"/>
                <a:ea typeface="+mn-ea"/>
                <a:cs typeface="+mn-cs"/>
              </a:rPr>
              <a:t> draait om de vraag, hoe nieuwe/andere vormen van verantwoording afleggen de verantwoordelijkheid van professionals en bestuurders weer voorop kunnen stellen. Hoe scheppen we weer een vertrouwensbasis rondom het werk van professionals, zodat zij gemotiveerd durven afwijken van protocollen en richtlijnen als de situatie daarom vraagt? </a:t>
            </a:r>
          </a:p>
          <a:p>
            <a:r>
              <a:rPr lang="nl-NL" sz="1200"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De tweede kernopgave</a:t>
            </a:r>
            <a:r>
              <a:rPr lang="nl-NL" sz="1200" kern="1200" dirty="0" smtClean="0">
                <a:solidFill>
                  <a:schemeClr val="tx1"/>
                </a:solidFill>
                <a:latin typeface="+mn-lt"/>
                <a:ea typeface="+mn-ea"/>
                <a:cs typeface="+mn-cs"/>
              </a:rPr>
              <a:t> gaat om hoe we investeren in een gezonde samenleving. Er is veel aandacht voor wat zorg en hulp kost. Veel minder aandacht is er voor de opbrengsten. Dat terwijl zorg en hulp veel banen en een schat aan kennis opleveren. Om nog maar te zwijgen van het feit dat een goede gezondheid van onschatbare waarde is en dat we daar veel voor over hebben. En: een fijn thuis, een leuke baan, een goede school, een prettige buurt helpen net zo goed om je gezond te voelen – daar kunnen we het snel over eens worden. Het benoemen en benutten van opbrengsten schept een band; schept vertrouwen in de verzorgingsstaat, aldus de RVS. </a:t>
            </a:r>
          </a:p>
          <a:p>
            <a:r>
              <a:rPr lang="nl-NL" sz="1200"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Kernopgave drie en vier </a:t>
            </a:r>
            <a:r>
              <a:rPr lang="nl-NL" sz="1200" kern="1200" dirty="0" smtClean="0">
                <a:solidFill>
                  <a:schemeClr val="tx1"/>
                </a:solidFill>
                <a:latin typeface="+mn-lt"/>
                <a:ea typeface="+mn-ea"/>
                <a:cs typeface="+mn-cs"/>
              </a:rPr>
              <a:t>vragen om meer aandacht voor verschillen tussen mensen. Dienstverlening, zo stelt de Raad in </a:t>
            </a:r>
            <a:r>
              <a:rPr lang="nl-NL" sz="1200" u="sng" kern="1200" dirty="0" smtClean="0">
                <a:solidFill>
                  <a:schemeClr val="tx1"/>
                </a:solidFill>
                <a:latin typeface="+mn-lt"/>
                <a:ea typeface="+mn-ea"/>
                <a:cs typeface="+mn-cs"/>
              </a:rPr>
              <a:t>kernopgave 3</a:t>
            </a:r>
            <a:r>
              <a:rPr lang="nl-NL" sz="1200" kern="1200" dirty="0" smtClean="0">
                <a:solidFill>
                  <a:schemeClr val="tx1"/>
                </a:solidFill>
                <a:latin typeface="+mn-lt"/>
                <a:ea typeface="+mn-ea"/>
                <a:cs typeface="+mn-cs"/>
              </a:rPr>
              <a:t>, gaat meer dan ooit om het kunnen inschatten waar iemand op een bepaald moment behoefte aan heeft. Niet iedereen hetzelfde bieden, maar aansluiten bij wat mensen in een specifieke situatie nodig hebben. Het vraagt ook om het benutten van netwerken, informele hulp en technologische voorzieningen. Deze benadering biedt volgens de RVS een andere kijk op het dreigende personeeltekort. </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Anderzijds is er het perspectief van de burger, al dan niet als patiënt. Voor ieder is “kwaliteit van leven” anders, zeggen we in </a:t>
            </a:r>
            <a:r>
              <a:rPr lang="nl-NL" sz="1200" u="sng" kern="1200" dirty="0" smtClean="0">
                <a:solidFill>
                  <a:schemeClr val="tx1"/>
                </a:solidFill>
                <a:latin typeface="+mn-lt"/>
                <a:ea typeface="+mn-ea"/>
                <a:cs typeface="+mn-cs"/>
              </a:rPr>
              <a:t>kernopgave 4</a:t>
            </a:r>
            <a:r>
              <a:rPr lang="nl-NL" sz="1200" kern="1200" dirty="0" smtClean="0">
                <a:solidFill>
                  <a:schemeClr val="tx1"/>
                </a:solidFill>
                <a:latin typeface="+mn-lt"/>
                <a:ea typeface="+mn-ea"/>
                <a:cs typeface="+mn-cs"/>
              </a:rPr>
              <a:t>. Voortschrijdende medische en technologische kennis maakt steeds meer mogelijk, maar moet alles wat kan? Dat is toch een zeer persoonlijke keuze. Er is niet één kwaliteit van leven, er zijn vele kwaliteiten van leven. Daar moet alle ruimte voor zijn.</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Dan de laatste twee kernopgaven. Nu gesproken wordt over een transitie van verzorgingsstaat naar participatiesamenleving, is het van belang om te kijken naar hoe die veranderingen uitpakken voor mensen die op één of meerdere fronten hulp nodig hebben. Hoe bereiken zij de zorg of hulp die ze nodig hebben? En hoe slagen zij erin om mee te blijven doen? </a:t>
            </a:r>
          </a:p>
          <a:p>
            <a:r>
              <a:rPr lang="nl-NL" sz="1200"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In kernopgave 5 </a:t>
            </a:r>
            <a:r>
              <a:rPr lang="nl-NL" sz="1200" kern="1200" dirty="0" smtClean="0">
                <a:solidFill>
                  <a:schemeClr val="tx1"/>
                </a:solidFill>
                <a:latin typeface="+mn-lt"/>
                <a:ea typeface="+mn-ea"/>
                <a:cs typeface="+mn-cs"/>
              </a:rPr>
              <a:t>stellen we de toegangsdrempels tot zorg en hulp ter discussie. Mensen in moeilijke situaties</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hebben vaak meerdere hulpvragen, maar worden dan ook met meerdere drempels geconfronteerd. </a:t>
            </a:r>
            <a:r>
              <a:rPr lang="nl-NL" sz="1200" kern="1200" baseline="0" dirty="0" smtClean="0">
                <a:solidFill>
                  <a:srgbClr val="FF0000"/>
                </a:solidFill>
                <a:latin typeface="+mn-lt"/>
                <a:ea typeface="+mn-ea"/>
                <a:cs typeface="+mn-cs"/>
              </a:rPr>
              <a:t>Zoals </a:t>
            </a:r>
            <a:r>
              <a:rPr lang="nl-NL" sz="1200" kern="1200" baseline="0" dirty="0" err="1" smtClean="0">
                <a:solidFill>
                  <a:srgbClr val="FF0000"/>
                </a:solidFill>
                <a:latin typeface="+mn-lt"/>
                <a:ea typeface="+mn-ea"/>
                <a:cs typeface="+mn-cs"/>
              </a:rPr>
              <a:t>én</a:t>
            </a:r>
            <a:r>
              <a:rPr lang="nl-NL" sz="1200" kern="1200" baseline="0" dirty="0" smtClean="0">
                <a:solidFill>
                  <a:srgbClr val="FF0000"/>
                </a:solidFill>
                <a:latin typeface="+mn-lt"/>
                <a:ea typeface="+mn-ea"/>
                <a:cs typeface="+mn-cs"/>
              </a:rPr>
              <a:t> een eigen bijdrage </a:t>
            </a:r>
            <a:r>
              <a:rPr lang="nl-NL" sz="1200" kern="1200" baseline="0" dirty="0" err="1" smtClean="0">
                <a:solidFill>
                  <a:srgbClr val="FF0000"/>
                </a:solidFill>
                <a:latin typeface="+mn-lt"/>
                <a:ea typeface="+mn-ea"/>
                <a:cs typeface="+mn-cs"/>
              </a:rPr>
              <a:t>én</a:t>
            </a:r>
            <a:r>
              <a:rPr lang="nl-NL" sz="1200" kern="1200" baseline="0" dirty="0" smtClean="0">
                <a:solidFill>
                  <a:srgbClr val="FF0000"/>
                </a:solidFill>
                <a:latin typeface="+mn-lt"/>
                <a:ea typeface="+mn-ea"/>
                <a:cs typeface="+mn-cs"/>
              </a:rPr>
              <a:t> het eigen risico. </a:t>
            </a:r>
            <a:r>
              <a:rPr lang="nl-NL" sz="1200" kern="1200" dirty="0" smtClean="0">
                <a:solidFill>
                  <a:schemeClr val="tx1"/>
                </a:solidFill>
                <a:latin typeface="+mn-lt"/>
                <a:ea typeface="+mn-ea"/>
                <a:cs typeface="+mn-cs"/>
              </a:rPr>
              <a:t>Dat moet anders, omdat zorg en hulp anders ontoegankelijk blijven voor de mensen die zorg en hulp het hardste nodig hebben. Hoe kunnen we toegangsdrempels meer op maat inzetten? </a:t>
            </a:r>
          </a:p>
          <a:p>
            <a:r>
              <a:rPr lang="nl-NL" sz="1200"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De zesde kernopgave</a:t>
            </a:r>
            <a:r>
              <a:rPr lang="nl-NL" sz="1200" kern="1200" dirty="0" smtClean="0">
                <a:solidFill>
                  <a:schemeClr val="tx1"/>
                </a:solidFill>
                <a:latin typeface="+mn-lt"/>
                <a:ea typeface="+mn-ea"/>
                <a:cs typeface="+mn-cs"/>
              </a:rPr>
              <a:t>, tot slot, heeft betrekking op Nederland als participatiesamenleving. Participeren, samen beslissen en zelfredzaamheid worden steeds belangrijker. Maar niet iedereen kan en wil hierin mee. De participerende “modelburger” mag geen collectieve norm worden; er moet ruimte blijven voor participeren naar eigen vermogen en naar eigen waarde(n),</a:t>
            </a:r>
            <a:r>
              <a:rPr lang="nl-NL" sz="1200" kern="1200" baseline="0" dirty="0" smtClean="0">
                <a:solidFill>
                  <a:schemeClr val="tx1"/>
                </a:solidFill>
                <a:latin typeface="+mn-lt"/>
                <a:ea typeface="+mn-ea"/>
                <a:cs typeface="+mn-cs"/>
              </a:rPr>
              <a:t> ook als het bijv. gaat om t</a:t>
            </a:r>
            <a:r>
              <a:rPr lang="nl-NL" sz="1200" kern="1200" baseline="0" dirty="0" smtClean="0">
                <a:solidFill>
                  <a:srgbClr val="FF0000"/>
                </a:solidFill>
                <a:latin typeface="+mn-lt"/>
                <a:ea typeface="+mn-ea"/>
                <a:cs typeface="+mn-cs"/>
              </a:rPr>
              <a:t>egenprestatie voor een uitkering.</a:t>
            </a:r>
            <a:r>
              <a:rPr lang="nl-NL" sz="1200" kern="1200" dirty="0" smtClean="0">
                <a:solidFill>
                  <a:srgbClr val="FF0000"/>
                </a:solidFill>
                <a:latin typeface="+mn-lt"/>
                <a:ea typeface="+mn-ea"/>
                <a:cs typeface="+mn-cs"/>
              </a:rPr>
              <a:t> </a:t>
            </a:r>
            <a:r>
              <a:rPr lang="nl-NL" sz="1200" i="1" kern="1200" dirty="0" smtClean="0">
                <a:solidFill>
                  <a:schemeClr val="tx1"/>
                </a:solidFill>
                <a:latin typeface="+mn-lt"/>
                <a:ea typeface="+mn-ea"/>
                <a:cs typeface="+mn-cs"/>
              </a:rPr>
              <a:t>De Zorgagenda</a:t>
            </a:r>
            <a:r>
              <a:rPr lang="nl-NL" sz="1200" kern="1200" dirty="0" smtClean="0">
                <a:solidFill>
                  <a:schemeClr val="tx1"/>
                </a:solidFill>
                <a:latin typeface="+mn-lt"/>
                <a:ea typeface="+mn-ea"/>
                <a:cs typeface="+mn-cs"/>
              </a:rPr>
              <a:t> presenteert daarom een ander perspectief op participeren in de participatiesamenleving.  </a:t>
            </a:r>
          </a:p>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4</a:t>
            </a:fld>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Er wordt ons sindsdien regelmatig</a:t>
            </a:r>
            <a:r>
              <a:rPr lang="nl-NL" sz="1200" kern="1200" baseline="0" dirty="0" smtClean="0">
                <a:solidFill>
                  <a:schemeClr val="tx1"/>
                </a:solidFill>
                <a:latin typeface="+mn-lt"/>
                <a:ea typeface="+mn-ea"/>
                <a:cs typeface="+mn-cs"/>
              </a:rPr>
              <a:t> – en terecht – </a:t>
            </a:r>
            <a:r>
              <a:rPr lang="nl-NL" sz="1200" kern="1200" dirty="0" smtClean="0">
                <a:solidFill>
                  <a:schemeClr val="tx1"/>
                </a:solidFill>
                <a:latin typeface="+mn-lt"/>
                <a:ea typeface="+mn-ea"/>
                <a:cs typeface="+mn-cs"/>
              </a:rPr>
              <a:t>gevraagd: hoe nu verder?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Tijdens de bijeenkomst op 21 april heeft de Raad </a:t>
            </a:r>
            <a:r>
              <a:rPr lang="nl-NL" sz="1200" kern="1200" baseline="0" dirty="0" smtClean="0">
                <a:solidFill>
                  <a:schemeClr val="tx1"/>
                </a:solidFill>
                <a:latin typeface="+mn-lt"/>
                <a:ea typeface="+mn-ea"/>
                <a:cs typeface="+mn-cs"/>
              </a:rPr>
              <a:t>het startsein gegeven voor een grootschalig gesprek over de uitwerking van de zes kernopgaven. Gedurende de zomer hebben vele mensen die betrokken zijn bij zorg en hulp hun ervaringen met ons gedeeld. Cliënten, patiënten, mantelzorgers, vrijwilligers, zorg- en hulpverleners, bestuurders, gemeenten: allemaal zijn ze in onze raadpleging vertegenwoordigd.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We hebben daarbij het karakter van een ‘raadpleging’ bewaakt: het is </a:t>
            </a:r>
            <a:r>
              <a:rPr lang="nl-NL" sz="1200" kern="1200" baseline="0" dirty="0" err="1" smtClean="0">
                <a:solidFill>
                  <a:schemeClr val="tx1"/>
                </a:solidFill>
                <a:latin typeface="+mn-lt"/>
                <a:ea typeface="+mn-ea"/>
                <a:cs typeface="+mn-cs"/>
              </a:rPr>
              <a:t>géén</a:t>
            </a:r>
            <a:r>
              <a:rPr lang="nl-NL" sz="1200" kern="1200" baseline="0" dirty="0" smtClean="0">
                <a:solidFill>
                  <a:schemeClr val="tx1"/>
                </a:solidFill>
                <a:latin typeface="+mn-lt"/>
                <a:ea typeface="+mn-ea"/>
                <a:cs typeface="+mn-cs"/>
              </a:rPr>
              <a:t> representatief wetenschappelijk onderzoek. Het is een verkenning van mogelijke ideeën en aanknopingspunten voor de uitwerking van de zes onderwerpen, op grond van individuele – en dus heel verschillende – ervaringen met zorg en hulp in Nederland.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Allereerst wat feiten en cijfers op een rij.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In totaal hebben 17.712 hun ervaringen en ideeën met ons gedeeld. Daarvan: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2713 als inwoner/cliënt/patiënt</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1175 als mantelzorger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1136 als vrijwilliger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11.580 als zorg- en hulpverleners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896 als bestuurders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214 vanuit gemeenten (wethouders, directeuren en gemeenteambtenaren in sociaal domein)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Al die mensen hebben we niet zomaar bereikt. We hebben hulp gekregen van ruim 40 ledenverenigingen uit het zorgdomein en het sociaal domein – onze partners in deze raadpleging. Zij hebben de link naar onze vragenlijst breed onder hun leden uitgezet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baseline="0" dirty="0" smtClean="0">
                <a:solidFill>
                  <a:schemeClr val="tx1"/>
                </a:solidFill>
                <a:latin typeface="+mn-lt"/>
                <a:ea typeface="+mn-ea"/>
                <a:cs typeface="+mn-cs"/>
              </a:rPr>
              <a:t>NB. Op dit overzicht ontbreken: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Werkgroep Zorg 2025</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Zorgverzekeraars NL</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GGD-GHOR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NVvP</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Per Saldo</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Hart en Vaatgroep</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a:t>
            </a:r>
            <a:r>
              <a:rPr lang="nl-NL" sz="1200" i="1" kern="1200" baseline="0" dirty="0" err="1" smtClean="0">
                <a:solidFill>
                  <a:schemeClr val="tx1"/>
                </a:solidFill>
                <a:latin typeface="+mn-lt"/>
                <a:ea typeface="+mn-ea"/>
                <a:cs typeface="+mn-cs"/>
              </a:rPr>
              <a:t>Aedes</a:t>
            </a:r>
            <a:endParaRPr lang="nl-NL"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i="1" kern="1200" baseline="0" dirty="0" smtClean="0">
                <a:solidFill>
                  <a:schemeClr val="tx1"/>
                </a:solidFill>
                <a:latin typeface="+mn-lt"/>
                <a:ea typeface="+mn-ea"/>
                <a:cs typeface="+mn-cs"/>
              </a:rPr>
              <a:t> niet meegedaan, wel mee in gesprek over het project: NFU, Mezzo en Ieder(In)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De vragenlijst begon met een keuze voor één van de zes onderwerpen. Mensen zijn gevraagd het onderwerp te kiezen, dat zij het meest belangrijk of urgent vinden. Op basis van die keuzes komen we tot een overall prioritering van de zes onderwerpen – zie grafiek.</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Eerste impressie prioritering over het totaal genomen:</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Het onderwerp over dienstverlening en maatwerk, kernopgave 3 op de zorgagenda, wordt het meest gekozen. De vragenset die hierbij hoorde vroeg naar belemmeringen voor het leveren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van maatwerk, en hoe die zouden kunnen worden weggenomen.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Verantwoording afleggen, kernopgave 1 op de zorgagenda, volgt op de tweede plaats. Hier hebben we mensen gevraagd om aan te geven welke regels of procedures hen in de weg zitten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en door wie en hoe die zouden kunnen worden aangepast of afgeschaft. Om een voorschot te nemen op de resultaten: veel van de hier genoemde antwoorden gaan eigenlijk over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toegang. Dat zou een verklaring kunnen zijn voor het feit dat het onderwerp over toegang, kernopgave 5 op de zorgagenda, veel minder gekozen is.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nl-NL" sz="1200" kern="1200" baseline="0" dirty="0" smtClean="0">
                <a:solidFill>
                  <a:schemeClr val="tx1"/>
                </a:solidFill>
                <a:latin typeface="+mn-lt"/>
                <a:ea typeface="+mn-ea"/>
                <a:cs typeface="+mn-cs"/>
              </a:rPr>
              <a:t> Een opmerking bij het onderwerp ‘Thuis’. Op de zorgagenda is dat kernopgave 4, ruimte voor kwaliteiten van leven. In de raadpleging hebben we ervoor gekozen om één van de concrete </a:t>
            </a:r>
            <a:br>
              <a:rPr lang="nl-NL" sz="1200" kern="1200" baseline="0" dirty="0" smtClean="0">
                <a:solidFill>
                  <a:schemeClr val="tx1"/>
                </a:solidFill>
                <a:latin typeface="+mn-lt"/>
                <a:ea typeface="+mn-ea"/>
                <a:cs typeface="+mn-cs"/>
              </a:rPr>
            </a:br>
            <a:r>
              <a:rPr lang="nl-NL" sz="1200" kern="1200" baseline="0" dirty="0" smtClean="0">
                <a:solidFill>
                  <a:schemeClr val="tx1"/>
                </a:solidFill>
                <a:latin typeface="+mn-lt"/>
                <a:ea typeface="+mn-ea"/>
                <a:cs typeface="+mn-cs"/>
              </a:rPr>
              <a:t>  aanknopingspunten in deze kernopgave als focus te kiezen. Namelijk de discussie over langer thuis blijven wonen.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l-NL" sz="1200" kern="1200" baseline="0" dirty="0" smtClean="0">
                <a:solidFill>
                  <a:schemeClr val="tx1"/>
                </a:solidFill>
                <a:latin typeface="+mn-lt"/>
                <a:ea typeface="+mn-ea"/>
                <a:cs typeface="+mn-cs"/>
              </a:rPr>
              <a:t>Dit is het totaaloverzicht in absolute aantallen. Als we inzoomen op de verschillende groepen dan zien we steeds weer een ander beeld ontstaan.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baseline="0" dirty="0" smtClean="0">
                <a:solidFill>
                  <a:schemeClr val="tx1"/>
                </a:solidFill>
                <a:latin typeface="+mn-lt"/>
                <a:ea typeface="+mn-ea"/>
                <a:cs typeface="+mn-cs"/>
              </a:rPr>
              <a:t>Inwoners / cliënten / patiënten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Meest gekozen: dienstverlening / vragen over maatwerk (zorg en hulp die bij je past)</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Hier valt</a:t>
            </a:r>
            <a:r>
              <a:rPr lang="nl-NL" baseline="0" dirty="0" smtClean="0"/>
              <a:t> ook meteen op dat het onderwerp over toegang door cliënten / patiënten relatief gezien wel vaker gekozen is. </a:t>
            </a:r>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00" y="2700000"/>
            <a:ext cx="7339584" cy="14356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216000" indent="-216000">
              <a:buFont typeface="Lucida Grande"/>
              <a:buChar char="-"/>
              <a:defRPr/>
            </a:lvl1pPr>
            <a:lvl2pPr marL="432000" indent="-216000">
              <a:buFont typeface="Lucida Grande"/>
              <a:buChar char="-"/>
              <a:defRPr/>
            </a:lvl2pPr>
            <a:lvl3pPr marL="648000" indent="-216000">
              <a:buFont typeface="Lucida Grande"/>
              <a:buChar char="-"/>
              <a:defRPr/>
            </a:lvl3pPr>
            <a:lvl4pPr marL="648000" indent="-216000">
              <a:buFont typeface="Lucida Grande"/>
              <a:buChar char="-"/>
              <a:defRPr/>
            </a:lvl4pPr>
            <a:lvl5pPr marL="648000" indent="-216000">
              <a:buFont typeface="Lucida Grande"/>
              <a:buChar cha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2" cstate="print"/>
          <a:stretch>
            <a:fillRect/>
          </a:stretch>
        </p:blipFill>
        <p:spPr>
          <a:xfrm>
            <a:off x="0" y="0"/>
            <a:ext cx="9144000" cy="133197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V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FontTx/>
              <a:buNone/>
              <a:defRPr b="1"/>
            </a:lvl1pPr>
            <a:lvl2pPr marL="0" indent="0">
              <a:buFontTx/>
              <a:buNone/>
              <a:defRPr b="1"/>
            </a:lvl2pPr>
            <a:lvl3pPr marL="0" indent="0">
              <a:buFontTx/>
              <a:buNone/>
              <a:defRPr b="1"/>
            </a:lvl3pPr>
            <a:lvl4pPr marL="0" indent="0">
              <a:buFontTx/>
              <a:buNone/>
              <a:defRPr b="1"/>
            </a:lvl4pPr>
            <a:lvl5pPr marL="0" indent="0">
              <a:buFontTx/>
              <a:buNone/>
              <a:defRPr b="1"/>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2" cstate="print"/>
          <a:stretch>
            <a:fillRect/>
          </a:stretch>
        </p:blipFill>
        <p:spPr>
          <a:xfrm>
            <a:off x="0" y="0"/>
            <a:ext cx="9144000" cy="133197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20000" y="1656000"/>
            <a:ext cx="8136000" cy="1008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12788" y="2700000"/>
            <a:ext cx="3960000" cy="3420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817400" y="2700000"/>
            <a:ext cx="4038600" cy="3420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AAED93E-5C01-924D-BEFF-E5953528F85B}" type="slidenum">
              <a:rPr lang="nl-NL" smtClean="0"/>
              <a:pPr/>
              <a:t>‹#›</a:t>
            </a:fld>
            <a:endParaRPr lang="nl-NL" dirty="0"/>
          </a:p>
        </p:txBody>
      </p:sp>
      <p:pic>
        <p:nvPicPr>
          <p:cNvPr id="8" name="Afbeelding 7" descr="RVS_Balk_G_wit_300.png"/>
          <p:cNvPicPr>
            <a:picLocks noChangeAspect="1"/>
          </p:cNvPicPr>
          <p:nvPr userDrawn="1"/>
        </p:nvPicPr>
        <p:blipFill>
          <a:blip r:embed="rId2" cstate="print"/>
          <a:stretch>
            <a:fillRect/>
          </a:stretch>
        </p:blipFill>
        <p:spPr>
          <a:xfrm>
            <a:off x="0" y="0"/>
            <a:ext cx="9144000" cy="133197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solidFill>
          <a:schemeClr val="accent2"/>
        </a:solid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720000" y="1331976"/>
            <a:ext cx="2880000" cy="4860000"/>
          </a:xfrm>
          <a:solidFill>
            <a:schemeClr val="bg1">
              <a:lumMod val="85000"/>
            </a:schemeClr>
          </a:solidFill>
        </p:spPr>
        <p:txBody>
          <a:bodyPr tIns="360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ijdelijke aanduiding voor tekst 3"/>
          <p:cNvSpPr>
            <a:spLocks noGrp="1"/>
          </p:cNvSpPr>
          <p:nvPr>
            <p:ph type="body" sz="half" idx="2"/>
          </p:nvPr>
        </p:nvSpPr>
        <p:spPr>
          <a:xfrm>
            <a:off x="720000" y="6230945"/>
            <a:ext cx="2880000" cy="627055"/>
          </a:xfrm>
        </p:spPr>
        <p:txBody>
          <a:bodyPr/>
          <a:lstStyle>
            <a:lvl1pPr marL="0" indent="0">
              <a:lnSpc>
                <a:spcPts val="18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AAED93E-5C01-924D-BEFF-E5953528F85B}" type="slidenum">
              <a:rPr lang="nl-NL" smtClean="0"/>
              <a:pPr/>
              <a:t>‹#›</a:t>
            </a:fld>
            <a:endParaRPr lang="nl-NL" dirty="0"/>
          </a:p>
        </p:txBody>
      </p:sp>
      <p:pic>
        <p:nvPicPr>
          <p:cNvPr id="8" name="Afbeelding 7"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
        <p:nvSpPr>
          <p:cNvPr id="12" name="Tijdelijke aanduiding voor tekst 3"/>
          <p:cNvSpPr>
            <a:spLocks noGrp="1"/>
          </p:cNvSpPr>
          <p:nvPr>
            <p:ph type="body" sz="half" idx="14"/>
          </p:nvPr>
        </p:nvSpPr>
        <p:spPr>
          <a:xfrm>
            <a:off x="3600000" y="6230945"/>
            <a:ext cx="5067069" cy="627055"/>
          </a:xfrm>
        </p:spPr>
        <p:txBody>
          <a:bodyPr/>
          <a:lstStyle>
            <a:lvl1pPr marL="0" indent="0">
              <a:lnSpc>
                <a:spcPts val="18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0" name="Tijdelijke aanduiding voor afbeelding 2"/>
          <p:cNvSpPr>
            <a:spLocks noGrp="1"/>
          </p:cNvSpPr>
          <p:nvPr>
            <p:ph type="pic" idx="15"/>
          </p:nvPr>
        </p:nvSpPr>
        <p:spPr>
          <a:xfrm>
            <a:off x="3600000" y="1331976"/>
            <a:ext cx="5067069" cy="4860000"/>
          </a:xfrm>
          <a:solidFill>
            <a:schemeClr val="bg1">
              <a:lumMod val="85000"/>
            </a:schemeClr>
          </a:solidFill>
        </p:spPr>
        <p:txBody>
          <a:bodyPr tIns="360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4AAED93E-5C01-924D-BEFF-E5953528F85B}" type="slidenum">
              <a:rPr lang="nl-NL" smtClean="0"/>
              <a:pPr/>
              <a:t>‹#›</a:t>
            </a:fld>
            <a:endParaRPr lang="nl-NL" dirty="0"/>
          </a:p>
        </p:txBody>
      </p:sp>
      <p:pic>
        <p:nvPicPr>
          <p:cNvPr id="6" name="Afbeelding 5" descr="RVS_Balk_G_wit_300.png"/>
          <p:cNvPicPr>
            <a:picLocks noChangeAspect="1"/>
          </p:cNvPicPr>
          <p:nvPr userDrawn="1"/>
        </p:nvPicPr>
        <p:blipFill>
          <a:blip r:embed="rId2" cstate="print"/>
          <a:stretch>
            <a:fillRect/>
          </a:stretch>
        </p:blipFill>
        <p:spPr>
          <a:xfrm>
            <a:off x="0" y="0"/>
            <a:ext cx="9144000" cy="133197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AAED93E-5C01-924D-BEFF-E5953528F85B}" type="slidenum">
              <a:rPr lang="nl-NL" smtClean="0"/>
              <a:pPr/>
              <a:t>‹#›</a:t>
            </a:fld>
            <a:endParaRPr lang="nl-NL" dirty="0"/>
          </a:p>
        </p:txBody>
      </p:sp>
      <p:pic>
        <p:nvPicPr>
          <p:cNvPr id="5" name="Afbeelding 4" descr="RVS_Balk_G_wit_300.png"/>
          <p:cNvPicPr>
            <a:picLocks noChangeAspect="1"/>
          </p:cNvPicPr>
          <p:nvPr userDrawn="1"/>
        </p:nvPicPr>
        <p:blipFill>
          <a:blip r:embed="rId2" cstate="print"/>
          <a:stretch>
            <a:fillRect/>
          </a:stretch>
        </p:blipFill>
        <p:spPr>
          <a:xfrm>
            <a:off x="0" y="0"/>
            <a:ext cx="9144000" cy="133197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2">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AAED93E-5C01-924D-BEFF-E5953528F85B}" type="slidenum">
              <a:rPr lang="nl-NL" smtClean="0"/>
              <a:pPr/>
              <a:t>‹#›</a:t>
            </a:fld>
            <a:endParaRPr lang="nl-NL" dirty="0"/>
          </a:p>
        </p:txBody>
      </p:sp>
      <p:pic>
        <p:nvPicPr>
          <p:cNvPr id="6" name="Afbeelding 4"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2">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229239" y="1331976"/>
            <a:ext cx="6707907" cy="4100490"/>
          </a:xfrm>
          <a:solidFill>
            <a:schemeClr val="bg1">
              <a:lumMod val="85000"/>
            </a:schemeClr>
          </a:solidFill>
        </p:spPr>
        <p:txBody>
          <a:bodyPr tIns="360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ijdelijke aanduiding voor tekst 3"/>
          <p:cNvSpPr>
            <a:spLocks noGrp="1"/>
          </p:cNvSpPr>
          <p:nvPr>
            <p:ph type="body" sz="half" idx="2"/>
          </p:nvPr>
        </p:nvSpPr>
        <p:spPr>
          <a:xfrm>
            <a:off x="1229238" y="5522017"/>
            <a:ext cx="6707907" cy="804862"/>
          </a:xfrm>
        </p:spPr>
        <p:txBody>
          <a:bodyPr/>
          <a:lstStyle>
            <a:lvl1pPr marL="0" indent="0">
              <a:lnSpc>
                <a:spcPts val="18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AAED93E-5C01-924D-BEFF-E5953528F85B}" type="slidenum">
              <a:rPr lang="nl-NL" smtClean="0"/>
              <a:pPr/>
              <a:t>‹#›</a:t>
            </a:fld>
            <a:endParaRPr lang="nl-NL" dirty="0"/>
          </a:p>
        </p:txBody>
      </p:sp>
      <p:pic>
        <p:nvPicPr>
          <p:cNvPr id="8" name="Afbeelding 7"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3">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AAED93E-5C01-924D-BEFF-E5953528F85B}" type="slidenum">
              <a:rPr lang="nl-NL" smtClean="0"/>
              <a:pPr/>
              <a:t>‹#›</a:t>
            </a:fld>
            <a:endParaRPr lang="nl-NL" dirty="0"/>
          </a:p>
        </p:txBody>
      </p:sp>
      <p:pic>
        <p:nvPicPr>
          <p:cNvPr id="5" name="Afbeelding 4"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dia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00" y="2700000"/>
            <a:ext cx="7339584" cy="14356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descr="RVS_Welkom_Foto_150.jpg"/>
          <p:cNvPicPr>
            <a:picLocks noChangeAspect="1"/>
          </p:cNvPicPr>
          <p:nvPr userDrawn="1"/>
        </p:nvPicPr>
        <p:blipFill>
          <a:blip r:embed="rId2" cstate="print"/>
          <a:stretch>
            <a:fillRect/>
          </a:stretch>
        </p:blipFill>
        <p:spPr>
          <a:xfrm>
            <a:off x="0" y="1315212"/>
            <a:ext cx="9144000" cy="5542788"/>
          </a:xfrm>
          <a:prstGeom prst="rect">
            <a:avLst/>
          </a:prstGeom>
        </p:spPr>
      </p:pic>
      <p:sp>
        <p:nvSpPr>
          <p:cNvPr id="3" name="Subtitel 2"/>
          <p:cNvSpPr>
            <a:spLocks noGrp="1"/>
          </p:cNvSpPr>
          <p:nvPr>
            <p:ph type="subTitle" idx="1"/>
          </p:nvPr>
        </p:nvSpPr>
        <p:spPr>
          <a:xfrm>
            <a:off x="724518" y="5487215"/>
            <a:ext cx="7772400" cy="1091385"/>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3" cstate="print"/>
          <a:stretch>
            <a:fillRect/>
          </a:stretch>
        </p:blipFill>
        <p:spPr>
          <a:xfrm>
            <a:off x="0" y="0"/>
            <a:ext cx="9144000" cy="1331975"/>
          </a:xfrm>
          <a:prstGeom prst="rect">
            <a:avLst/>
          </a:prstGeom>
        </p:spPr>
      </p:pic>
      <p:sp>
        <p:nvSpPr>
          <p:cNvPr id="2" name="Titel 1"/>
          <p:cNvSpPr>
            <a:spLocks noGrp="1"/>
          </p:cNvSpPr>
          <p:nvPr>
            <p:ph type="ctrTitle" hasCustomPrompt="1"/>
          </p:nvPr>
        </p:nvSpPr>
        <p:spPr>
          <a:xfrm>
            <a:off x="724518" y="3708400"/>
            <a:ext cx="7772400" cy="1414468"/>
          </a:xfrm>
        </p:spPr>
        <p:txBody>
          <a:bodyPr anchor="b" anchorCtr="0"/>
          <a:lstStyle>
            <a:lvl1pPr>
              <a:lnSpc>
                <a:spcPts val="5200"/>
              </a:lnSpc>
              <a:defRPr sz="5200" b="1">
                <a:solidFill>
                  <a:schemeClr val="bg2"/>
                </a:solidFill>
              </a:defRPr>
            </a:lvl1pPr>
          </a:lstStyle>
          <a:p>
            <a:r>
              <a:rPr lang="nl-NL" dirty="0" smtClean="0"/>
              <a:t>Titelstijl bewerken</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2">
    <p:bg>
      <p:bgRef idx="1001">
        <a:schemeClr val="bg2"/>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
        <p:nvSpPr>
          <p:cNvPr id="8" name="Subtitel 2"/>
          <p:cNvSpPr>
            <a:spLocks noGrp="1"/>
          </p:cNvSpPr>
          <p:nvPr>
            <p:ph type="subTitle" idx="1"/>
          </p:nvPr>
        </p:nvSpPr>
        <p:spPr>
          <a:xfrm>
            <a:off x="724518" y="5487215"/>
            <a:ext cx="7772400" cy="1091385"/>
          </a:xfrm>
        </p:spPr>
        <p:txBody>
          <a:bodyPr/>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9" name="Titel 1"/>
          <p:cNvSpPr>
            <a:spLocks noGrp="1"/>
          </p:cNvSpPr>
          <p:nvPr>
            <p:ph type="ctrTitle" hasCustomPrompt="1"/>
          </p:nvPr>
        </p:nvSpPr>
        <p:spPr>
          <a:xfrm>
            <a:off x="724518" y="3708400"/>
            <a:ext cx="7772400" cy="1414468"/>
          </a:xfrm>
        </p:spPr>
        <p:txBody>
          <a:bodyPr anchor="b" anchorCtr="0"/>
          <a:lstStyle>
            <a:lvl1pPr>
              <a:lnSpc>
                <a:spcPts val="5200"/>
              </a:lnSpc>
              <a:defRPr sz="5200" b="1">
                <a:solidFill>
                  <a:schemeClr val="tx2"/>
                </a:solidFill>
              </a:defRPr>
            </a:lvl1pPr>
          </a:lstStyle>
          <a:p>
            <a:r>
              <a:rPr lang="nl-NL" dirty="0" smtClean="0"/>
              <a:t>Titelstijl bewerken</a:t>
            </a:r>
            <a:endParaRPr lang="nl-NL"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3">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
        <p:nvSpPr>
          <p:cNvPr id="8" name="Subtitel 2"/>
          <p:cNvSpPr>
            <a:spLocks noGrp="1"/>
          </p:cNvSpPr>
          <p:nvPr>
            <p:ph type="subTitle" idx="1"/>
          </p:nvPr>
        </p:nvSpPr>
        <p:spPr>
          <a:xfrm>
            <a:off x="724518" y="5487215"/>
            <a:ext cx="7772400" cy="1091385"/>
          </a:xfrm>
        </p:spPr>
        <p:txBody>
          <a:bodyPr/>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9" name="Titel 1"/>
          <p:cNvSpPr>
            <a:spLocks noGrp="1"/>
          </p:cNvSpPr>
          <p:nvPr>
            <p:ph type="ctrTitle" hasCustomPrompt="1"/>
          </p:nvPr>
        </p:nvSpPr>
        <p:spPr>
          <a:xfrm>
            <a:off x="724518" y="3708400"/>
            <a:ext cx="7772400" cy="1414468"/>
          </a:xfrm>
        </p:spPr>
        <p:txBody>
          <a:bodyPr anchor="b" anchorCtr="0"/>
          <a:lstStyle>
            <a:lvl1pPr>
              <a:lnSpc>
                <a:spcPts val="5200"/>
              </a:lnSpc>
              <a:defRPr sz="5200" b="1">
                <a:solidFill>
                  <a:schemeClr val="tx2"/>
                </a:solidFill>
              </a:defRPr>
            </a:lvl1pPr>
          </a:lstStyle>
          <a:p>
            <a:r>
              <a:rPr lang="nl-NL" dirty="0" smtClean="0"/>
              <a:t>Titelstijl bewerken</a:t>
            </a:r>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4">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9143993" cy="1331975"/>
          </a:xfrm>
          <a:prstGeom prst="rect">
            <a:avLst/>
          </a:prstGeom>
        </p:spPr>
      </p:pic>
      <p:sp>
        <p:nvSpPr>
          <p:cNvPr id="8" name="Subtitel 2"/>
          <p:cNvSpPr>
            <a:spLocks noGrp="1"/>
          </p:cNvSpPr>
          <p:nvPr>
            <p:ph type="subTitle" idx="1"/>
          </p:nvPr>
        </p:nvSpPr>
        <p:spPr>
          <a:xfrm>
            <a:off x="724518" y="5487215"/>
            <a:ext cx="7772400" cy="1091385"/>
          </a:xfrm>
        </p:spPr>
        <p:txBody>
          <a:bodyPr/>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9" name="Titel 1"/>
          <p:cNvSpPr>
            <a:spLocks noGrp="1"/>
          </p:cNvSpPr>
          <p:nvPr>
            <p:ph type="ctrTitle" hasCustomPrompt="1"/>
          </p:nvPr>
        </p:nvSpPr>
        <p:spPr>
          <a:xfrm>
            <a:off x="724518" y="3708400"/>
            <a:ext cx="7772400" cy="1414468"/>
          </a:xfrm>
        </p:spPr>
        <p:txBody>
          <a:bodyPr anchor="b" anchorCtr="0"/>
          <a:lstStyle>
            <a:lvl1pPr>
              <a:lnSpc>
                <a:spcPts val="5200"/>
              </a:lnSpc>
              <a:defRPr sz="5200" b="1">
                <a:solidFill>
                  <a:schemeClr val="tx2"/>
                </a:solidFill>
              </a:defRPr>
            </a:lvl1pPr>
          </a:lstStyle>
          <a:p>
            <a:r>
              <a:rPr lang="nl-NL" dirty="0" smtClean="0"/>
              <a:t>Titelstijl bewerken</a:t>
            </a:r>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 dia">
    <p:bg>
      <p:bgPr>
        <a:solidFill>
          <a:schemeClr val="accent4"/>
        </a:solidFill>
        <a:effectLst/>
      </p:bgPr>
    </p:bg>
    <p:spTree>
      <p:nvGrpSpPr>
        <p:cNvPr id="1" name=""/>
        <p:cNvGrpSpPr/>
        <p:nvPr/>
      </p:nvGrpSpPr>
      <p:grpSpPr>
        <a:xfrm>
          <a:off x="0" y="0"/>
          <a:ext cx="0" cy="0"/>
          <a:chOff x="0" y="0"/>
          <a:chExt cx="0" cy="0"/>
        </a:xfrm>
      </p:grpSpPr>
      <p:sp>
        <p:nvSpPr>
          <p:cNvPr id="9" name="Tijdelijke aanduiding voor afbeelding 2"/>
          <p:cNvSpPr>
            <a:spLocks noGrp="1"/>
          </p:cNvSpPr>
          <p:nvPr>
            <p:ph type="pic" idx="13"/>
          </p:nvPr>
        </p:nvSpPr>
        <p:spPr>
          <a:xfrm>
            <a:off x="0" y="1331976"/>
            <a:ext cx="9144000" cy="5526024"/>
          </a:xfrm>
          <a:solidFill>
            <a:schemeClr val="bg1">
              <a:lumMod val="85000"/>
            </a:schemeClr>
          </a:solidFill>
        </p:spPr>
        <p:txBody>
          <a:bodyPr tIns="360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3" name="Subtitel 2"/>
          <p:cNvSpPr>
            <a:spLocks noGrp="1"/>
          </p:cNvSpPr>
          <p:nvPr>
            <p:ph type="subTitle" idx="1"/>
          </p:nvPr>
        </p:nvSpPr>
        <p:spPr>
          <a:xfrm>
            <a:off x="724518" y="5487215"/>
            <a:ext cx="7772400" cy="1091385"/>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AED93E-5C01-924D-BEFF-E5953528F85B}" type="slidenum">
              <a:rPr lang="nl-NL" smtClean="0"/>
              <a:pPr/>
              <a:t>‹#›</a:t>
            </a:fld>
            <a:endParaRPr lang="nl-NL" dirty="0"/>
          </a:p>
        </p:txBody>
      </p:sp>
      <p:pic>
        <p:nvPicPr>
          <p:cNvPr id="7" name="Afbeelding 6" descr="RVS_Balk_G_wit_300.png"/>
          <p:cNvPicPr>
            <a:picLocks noChangeAspect="1"/>
          </p:cNvPicPr>
          <p:nvPr userDrawn="1"/>
        </p:nvPicPr>
        <p:blipFill>
          <a:blip r:embed="rId2" cstate="print"/>
          <a:stretch>
            <a:fillRect/>
          </a:stretch>
        </p:blipFill>
        <p:spPr>
          <a:xfrm>
            <a:off x="0" y="0"/>
            <a:ext cx="9144000" cy="1331975"/>
          </a:xfrm>
          <a:prstGeom prst="rect">
            <a:avLst/>
          </a:prstGeom>
        </p:spPr>
      </p:pic>
      <p:sp>
        <p:nvSpPr>
          <p:cNvPr id="2" name="Titel 1"/>
          <p:cNvSpPr>
            <a:spLocks noGrp="1"/>
          </p:cNvSpPr>
          <p:nvPr>
            <p:ph type="ctrTitle" hasCustomPrompt="1"/>
          </p:nvPr>
        </p:nvSpPr>
        <p:spPr>
          <a:xfrm>
            <a:off x="724518" y="3708400"/>
            <a:ext cx="7772400" cy="1414468"/>
          </a:xfrm>
        </p:spPr>
        <p:txBody>
          <a:bodyPr anchor="b" anchorCtr="0"/>
          <a:lstStyle>
            <a:lvl1pPr>
              <a:lnSpc>
                <a:spcPts val="5200"/>
              </a:lnSpc>
              <a:defRPr sz="5200" b="1">
                <a:solidFill>
                  <a:schemeClr val="bg2"/>
                </a:solidFill>
              </a:defRPr>
            </a:lvl1pPr>
          </a:lstStyle>
          <a:p>
            <a:r>
              <a:rPr lang="nl-NL" dirty="0" smtClean="0"/>
              <a:t>Titelstijl bewerken</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656000"/>
            <a:ext cx="8136000" cy="1008000"/>
          </a:xfrm>
          <a:prstGeom prst="rect">
            <a:avLst/>
          </a:prstGeom>
        </p:spPr>
        <p:txBody>
          <a:bodyPr vert="horz" lIns="0" tIns="0" rIns="0" bIns="0" rtlCol="0" anchor="ctr" anchorCtr="0">
            <a:no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0000" y="2700000"/>
            <a:ext cx="8136000" cy="3420000"/>
          </a:xfrm>
          <a:prstGeom prst="rect">
            <a:avLst/>
          </a:prstGeom>
        </p:spPr>
        <p:txBody>
          <a:bodyPr vert="horz" lIns="0" tIns="0" rIns="0" bIns="0" rtlCol="0" anchor="t" anchorCtr="0">
            <a:no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7467888" y="440273"/>
            <a:ext cx="851870" cy="348191"/>
          </a:xfrm>
          <a:prstGeom prst="rect">
            <a:avLst/>
          </a:prstGeom>
        </p:spPr>
        <p:txBody>
          <a:bodyPr vert="horz" lIns="0" tIns="0" rIns="0" bIns="0" rtlCol="0" anchor="t" anchorCtr="0">
            <a:noAutofit/>
          </a:bodyPr>
          <a:lstStyle>
            <a:lvl1pPr algn="l">
              <a:defRPr sz="1000">
                <a:solidFill>
                  <a:schemeClr val="accent2"/>
                </a:solidFill>
              </a:defRPr>
            </a:lvl1pPr>
          </a:lstStyle>
          <a:p>
            <a:fld id="{F93FB4CC-EFB4-9B4F-A9AE-F74D83816D5E}" type="datetimeFigureOut">
              <a:rPr lang="nl-NL" smtClean="0"/>
              <a:pPr/>
              <a:t>22-11-2017</a:t>
            </a:fld>
            <a:endParaRPr lang="nl-NL" dirty="0"/>
          </a:p>
        </p:txBody>
      </p:sp>
      <p:sp>
        <p:nvSpPr>
          <p:cNvPr id="5" name="Tijdelijke aanduiding voor voettekst 4"/>
          <p:cNvSpPr>
            <a:spLocks noGrp="1"/>
          </p:cNvSpPr>
          <p:nvPr>
            <p:ph type="ftr" sz="quarter" idx="3"/>
          </p:nvPr>
        </p:nvSpPr>
        <p:spPr>
          <a:xfrm>
            <a:off x="5146289" y="788464"/>
            <a:ext cx="3718893" cy="365125"/>
          </a:xfrm>
          <a:prstGeom prst="rect">
            <a:avLst/>
          </a:prstGeom>
        </p:spPr>
        <p:txBody>
          <a:bodyPr vert="horz" lIns="0" tIns="0" rIns="0" bIns="0" rtlCol="0" anchor="t" anchorCtr="0">
            <a:noAutofit/>
          </a:bodyPr>
          <a:lstStyle>
            <a:lvl1pPr algn="r">
              <a:defRPr sz="1000">
                <a:solidFill>
                  <a:srgbClr val="ADB3B6"/>
                </a:solidFill>
              </a:defRPr>
            </a:lvl1pPr>
          </a:lstStyle>
          <a:p>
            <a:endParaRPr lang="nl-NL" dirty="0"/>
          </a:p>
        </p:txBody>
      </p:sp>
      <p:sp>
        <p:nvSpPr>
          <p:cNvPr id="6" name="Tijdelijke aanduiding voor dianummer 5"/>
          <p:cNvSpPr>
            <a:spLocks noGrp="1"/>
          </p:cNvSpPr>
          <p:nvPr>
            <p:ph type="sldNum" sz="quarter" idx="4"/>
          </p:nvPr>
        </p:nvSpPr>
        <p:spPr>
          <a:xfrm>
            <a:off x="8319758" y="440273"/>
            <a:ext cx="545424" cy="348191"/>
          </a:xfrm>
          <a:prstGeom prst="rect">
            <a:avLst/>
          </a:prstGeom>
        </p:spPr>
        <p:txBody>
          <a:bodyPr vert="horz" lIns="0" tIns="0" rIns="0" bIns="0" rtlCol="0" anchor="t" anchorCtr="0">
            <a:noAutofit/>
          </a:bodyPr>
          <a:lstStyle>
            <a:lvl1pPr algn="r">
              <a:defRPr sz="1000">
                <a:solidFill>
                  <a:schemeClr val="accent2"/>
                </a:solidFill>
              </a:defRPr>
            </a:lvl1pPr>
          </a:lstStyle>
          <a:p>
            <a:fld id="{4AAED93E-5C01-924D-BEFF-E5953528F85B}"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8" r:id="rId3"/>
    <p:sldLayoutId id="2147483667" r:id="rId4"/>
    <p:sldLayoutId id="2147483649" r:id="rId5"/>
    <p:sldLayoutId id="2147483662" r:id="rId6"/>
    <p:sldLayoutId id="2147483665" r:id="rId7"/>
    <p:sldLayoutId id="2147483669" r:id="rId8"/>
    <p:sldLayoutId id="2147483670" r:id="rId9"/>
    <p:sldLayoutId id="2147483650" r:id="rId10"/>
    <p:sldLayoutId id="2147483666" r:id="rId11"/>
    <p:sldLayoutId id="2147483652" r:id="rId12"/>
    <p:sldLayoutId id="2147483657" r:id="rId13"/>
    <p:sldLayoutId id="2147483654" r:id="rId14"/>
    <p:sldLayoutId id="2147483655" r:id="rId15"/>
    <p:sldLayoutId id="2147483671" r:id="rId16"/>
    <p:sldLayoutId id="2147483663" r:id="rId17"/>
    <p:sldLayoutId id="2147483664" r:id="rId18"/>
  </p:sldLayoutIdLst>
  <p:txStyles>
    <p:titleStyle>
      <a:lvl1pPr algn="l" defTabSz="457200" rtl="0" eaLnBrk="1" latinLnBrk="0" hangingPunct="1">
        <a:lnSpc>
          <a:spcPts val="3900"/>
        </a:lnSpc>
        <a:spcBef>
          <a:spcPct val="0"/>
        </a:spcBef>
        <a:buNone/>
        <a:defRPr sz="3900" b="1" kern="1200">
          <a:solidFill>
            <a:schemeClr val="tx2"/>
          </a:solidFill>
          <a:latin typeface="+mj-lt"/>
          <a:ea typeface="+mj-ea"/>
          <a:cs typeface="+mj-cs"/>
        </a:defRPr>
      </a:lvl1pPr>
    </p:titleStyle>
    <p:bodyStyle>
      <a:lvl1pPr marL="216000" indent="-216000" algn="l" defTabSz="457200" rtl="0" eaLnBrk="1" latinLnBrk="0" hangingPunct="1">
        <a:lnSpc>
          <a:spcPts val="2600"/>
        </a:lnSpc>
        <a:spcBef>
          <a:spcPts val="0"/>
        </a:spcBef>
        <a:buFont typeface="Lucida Grande"/>
        <a:buChar char="-"/>
        <a:defRPr sz="2200" kern="1200">
          <a:solidFill>
            <a:schemeClr val="accent3"/>
          </a:solidFill>
          <a:latin typeface="+mn-lt"/>
          <a:ea typeface="+mn-ea"/>
          <a:cs typeface="+mn-cs"/>
        </a:defRPr>
      </a:lvl1pPr>
      <a:lvl2pPr marL="432000" indent="-216000" algn="l" defTabSz="457200" rtl="0" eaLnBrk="1" latinLnBrk="0" hangingPunct="1">
        <a:lnSpc>
          <a:spcPts val="2600"/>
        </a:lnSpc>
        <a:spcBef>
          <a:spcPts val="0"/>
        </a:spcBef>
        <a:buFont typeface="Lucida Grande"/>
        <a:buChar char="-"/>
        <a:defRPr sz="2200" kern="1200">
          <a:solidFill>
            <a:schemeClr val="accent3"/>
          </a:solidFill>
          <a:latin typeface="+mn-lt"/>
          <a:ea typeface="+mn-ea"/>
          <a:cs typeface="+mn-cs"/>
        </a:defRPr>
      </a:lvl2pPr>
      <a:lvl3pPr marL="648000" indent="-216000" algn="l" defTabSz="457200" rtl="0" eaLnBrk="1" latinLnBrk="0" hangingPunct="1">
        <a:lnSpc>
          <a:spcPts val="2600"/>
        </a:lnSpc>
        <a:spcBef>
          <a:spcPts val="0"/>
        </a:spcBef>
        <a:buFont typeface="Lucida Grande"/>
        <a:buChar char="-"/>
        <a:defRPr sz="2200" kern="1200">
          <a:solidFill>
            <a:schemeClr val="accent3"/>
          </a:solidFill>
          <a:latin typeface="+mn-lt"/>
          <a:ea typeface="+mn-ea"/>
          <a:cs typeface="+mn-cs"/>
        </a:defRPr>
      </a:lvl3pPr>
      <a:lvl4pPr marL="648000" indent="-216000" algn="l" defTabSz="457200" rtl="0" eaLnBrk="1" latinLnBrk="0" hangingPunct="1">
        <a:lnSpc>
          <a:spcPts val="2600"/>
        </a:lnSpc>
        <a:spcBef>
          <a:spcPts val="0"/>
        </a:spcBef>
        <a:buFont typeface="Lucida Grande"/>
        <a:buChar char="-"/>
        <a:defRPr sz="2200" kern="1200">
          <a:solidFill>
            <a:schemeClr val="accent3"/>
          </a:solidFill>
          <a:latin typeface="+mn-lt"/>
          <a:ea typeface="+mn-ea"/>
          <a:cs typeface="+mn-cs"/>
        </a:defRPr>
      </a:lvl4pPr>
      <a:lvl5pPr marL="648000" indent="-216000" algn="l" defTabSz="457200" rtl="0" eaLnBrk="1" latinLnBrk="0" hangingPunct="1">
        <a:lnSpc>
          <a:spcPts val="2600"/>
        </a:lnSpc>
        <a:spcBef>
          <a:spcPts val="0"/>
        </a:spcBef>
        <a:buFont typeface="Lucida Grande"/>
        <a:buChar char="-"/>
        <a:defRPr sz="2200" kern="1200">
          <a:solidFill>
            <a:schemeClr val="accent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2553" y="4072747"/>
            <a:ext cx="8350033" cy="1414468"/>
          </a:xfrm>
        </p:spPr>
        <p:txBody>
          <a:bodyPr/>
          <a:lstStyle/>
          <a:p>
            <a:pPr algn="r"/>
            <a:r>
              <a:rPr lang="nl-NL" dirty="0" smtClean="0"/>
              <a:t>De Zorgagenda </a:t>
            </a:r>
            <a:br>
              <a:rPr lang="nl-NL" dirty="0" smtClean="0"/>
            </a:br>
            <a:r>
              <a:rPr lang="nl-NL" dirty="0" smtClean="0"/>
              <a:t>voor een gezonde samenleving</a:t>
            </a:r>
            <a:r>
              <a:rPr lang="nl-NL" b="0" dirty="0" smtClean="0"/>
              <a:t/>
            </a:r>
            <a:br>
              <a:rPr lang="nl-NL" b="0" dirty="0" smtClean="0"/>
            </a:br>
            <a:endParaRPr lang="nl-NL" b="0" dirty="0"/>
          </a:p>
        </p:txBody>
      </p:sp>
      <p:sp>
        <p:nvSpPr>
          <p:cNvPr id="5" name="Ondertitel 4"/>
          <p:cNvSpPr>
            <a:spLocks noGrp="1"/>
          </p:cNvSpPr>
          <p:nvPr>
            <p:ph type="subTitle" idx="1"/>
          </p:nvPr>
        </p:nvSpPr>
        <p:spPr/>
        <p:txBody>
          <a:bodyPr/>
          <a:lstStyle/>
          <a:p>
            <a:pPr algn="r"/>
            <a:r>
              <a:rPr lang="nl-NL" dirty="0" smtClean="0">
                <a:solidFill>
                  <a:schemeClr val="bg2">
                    <a:lumMod val="50000"/>
                  </a:schemeClr>
                </a:solidFill>
              </a:rPr>
              <a:t>Zorg en Zekerheid – 23 november 2017</a:t>
            </a:r>
          </a:p>
          <a:p>
            <a:pPr algn="r"/>
            <a:r>
              <a:rPr lang="nl-NL" dirty="0" smtClean="0">
                <a:solidFill>
                  <a:schemeClr val="bg2">
                    <a:lumMod val="50000"/>
                  </a:schemeClr>
                </a:solidFill>
              </a:rPr>
              <a:t>Bart van de Gevel &amp; </a:t>
            </a:r>
            <a:r>
              <a:rPr lang="nl-NL" dirty="0" err="1" smtClean="0">
                <a:solidFill>
                  <a:schemeClr val="bg2">
                    <a:lumMod val="50000"/>
                  </a:schemeClr>
                </a:solidFill>
              </a:rPr>
              <a:t>Ayeh</a:t>
            </a:r>
            <a:r>
              <a:rPr lang="nl-NL" dirty="0" smtClean="0">
                <a:solidFill>
                  <a:schemeClr val="bg2">
                    <a:lumMod val="50000"/>
                  </a:schemeClr>
                </a:solidFill>
              </a:rPr>
              <a:t> </a:t>
            </a:r>
            <a:r>
              <a:rPr lang="nl-NL" dirty="0" err="1" smtClean="0">
                <a:solidFill>
                  <a:schemeClr val="bg2">
                    <a:lumMod val="50000"/>
                  </a:schemeClr>
                </a:solidFill>
              </a:rPr>
              <a:t>Zarrinkhameh</a:t>
            </a:r>
            <a:endParaRPr lang="nl-NL" dirty="0" smtClean="0">
              <a:solidFill>
                <a:schemeClr val="bg2">
                  <a:lumMod val="50000"/>
                </a:schemeClr>
              </a:solidFill>
            </a:endParaRPr>
          </a:p>
        </p:txBody>
      </p:sp>
      <p:sp>
        <p:nvSpPr>
          <p:cNvPr id="6" name="Tekstvak 5"/>
          <p:cNvSpPr txBox="1"/>
          <p:nvPr/>
        </p:nvSpPr>
        <p:spPr>
          <a:xfrm>
            <a:off x="5423838" y="1923824"/>
            <a:ext cx="3268748" cy="553998"/>
          </a:xfrm>
          <a:prstGeom prst="rect">
            <a:avLst/>
          </a:prstGeom>
          <a:noFill/>
        </p:spPr>
        <p:txBody>
          <a:bodyPr wrap="square" rtlCol="0">
            <a:spAutoFit/>
          </a:bodyPr>
          <a:lstStyle/>
          <a:p>
            <a:pPr algn="r"/>
            <a:r>
              <a:rPr lang="nl-NL" sz="3000" i="1" dirty="0" smtClean="0"/>
              <a:t>In gesprek over</a:t>
            </a:r>
            <a:endParaRPr lang="nl-NL" sz="3000" i="1" dirty="0"/>
          </a:p>
        </p:txBody>
      </p:sp>
      <p:pic>
        <p:nvPicPr>
          <p:cNvPr id="7" name="Afbeelding 6" descr="RVSadvies voor ppt4.PNG"/>
          <p:cNvPicPr>
            <a:picLocks noChangeAspect="1"/>
          </p:cNvPicPr>
          <p:nvPr/>
        </p:nvPicPr>
        <p:blipFill>
          <a:blip r:embed="rId3"/>
          <a:stretch>
            <a:fillRect/>
          </a:stretch>
        </p:blipFill>
        <p:spPr>
          <a:xfrm>
            <a:off x="342553" y="2200823"/>
            <a:ext cx="2563356" cy="3743848"/>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724518" y="4048811"/>
            <a:ext cx="7772400" cy="1091385"/>
          </a:xfrm>
        </p:spPr>
        <p:txBody>
          <a:bodyPr/>
          <a:lstStyle/>
          <a:p>
            <a:pPr algn="ctr"/>
            <a:r>
              <a:rPr lang="nl-NL" sz="2400" dirty="0" smtClean="0">
                <a:solidFill>
                  <a:schemeClr val="bg2">
                    <a:lumMod val="50000"/>
                  </a:schemeClr>
                </a:solidFill>
              </a:rPr>
              <a:t>Belemmeringen en aanknopingspunten </a:t>
            </a:r>
          </a:p>
          <a:p>
            <a:pPr algn="ctr"/>
            <a:r>
              <a:rPr lang="nl-NL" sz="2400" dirty="0" smtClean="0">
                <a:solidFill>
                  <a:schemeClr val="bg2">
                    <a:lumMod val="50000"/>
                  </a:schemeClr>
                </a:solidFill>
              </a:rPr>
              <a:t>voor het leveren van maatwerk</a:t>
            </a:r>
            <a:endParaRPr lang="nl-NL" sz="2400" dirty="0">
              <a:solidFill>
                <a:schemeClr val="bg2">
                  <a:lumMod val="50000"/>
                </a:schemeClr>
              </a:solidFill>
            </a:endParaRPr>
          </a:p>
        </p:txBody>
      </p:sp>
      <p:sp>
        <p:nvSpPr>
          <p:cNvPr id="3" name="Titel 2"/>
          <p:cNvSpPr>
            <a:spLocks noGrp="1"/>
          </p:cNvSpPr>
          <p:nvPr>
            <p:ph type="ctrTitle"/>
          </p:nvPr>
        </p:nvSpPr>
        <p:spPr>
          <a:xfrm>
            <a:off x="593889" y="2634343"/>
            <a:ext cx="7772400" cy="1414468"/>
          </a:xfrm>
        </p:spPr>
        <p:txBody>
          <a:bodyPr/>
          <a:lstStyle/>
          <a:p>
            <a:pPr algn="ctr"/>
            <a:r>
              <a:rPr lang="nl-NL" sz="4400" dirty="0" smtClean="0"/>
              <a:t>Dienstverlening</a:t>
            </a:r>
            <a:endParaRPr lang="nl-NL"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533400" y="1571898"/>
          <a:ext cx="4855029" cy="5147981"/>
        </p:xfrm>
        <a:graphic>
          <a:graphicData uri="http://schemas.openxmlformats.org/drawingml/2006/table">
            <a:tbl>
              <a:tblPr firstRow="1" bandRow="1">
                <a:tableStyleId>{7DF18680-E054-41AD-8BC1-D1AEF772440D}</a:tableStyleId>
              </a:tblPr>
              <a:tblGrid>
                <a:gridCol w="2429043"/>
                <a:gridCol w="2425986"/>
              </a:tblGrid>
              <a:tr h="2404781">
                <a:tc>
                  <a:txBody>
                    <a:bodyPr/>
                    <a:lstStyle/>
                    <a:p>
                      <a:pPr algn="ctr"/>
                      <a:endParaRPr lang="nl-NL" sz="2400" dirty="0" smtClean="0">
                        <a:solidFill>
                          <a:schemeClr val="bg2">
                            <a:lumMod val="25000"/>
                          </a:schemeClr>
                        </a:solidFill>
                      </a:endParaRPr>
                    </a:p>
                    <a:p>
                      <a:pPr algn="ctr"/>
                      <a:endParaRPr lang="nl-NL" sz="2400" b="0" baseline="0" dirty="0" smtClean="0">
                        <a:solidFill>
                          <a:schemeClr val="bg2">
                            <a:lumMod val="25000"/>
                          </a:schemeClr>
                        </a:solidFill>
                      </a:endParaRPr>
                    </a:p>
                    <a:p>
                      <a:pPr algn="ctr"/>
                      <a:r>
                        <a:rPr lang="nl-NL" sz="3000" b="0" baseline="0" dirty="0" smtClean="0">
                          <a:solidFill>
                            <a:schemeClr val="bg2">
                              <a:lumMod val="25000"/>
                            </a:schemeClr>
                          </a:solidFill>
                        </a:rPr>
                        <a:t>Regelzucht</a:t>
                      </a:r>
                      <a:endParaRPr lang="nl-NL" sz="3000" b="0" dirty="0" smtClean="0">
                        <a:solidFill>
                          <a:schemeClr val="bg2">
                            <a:lumMod val="25000"/>
                          </a:schemeClr>
                        </a:solidFill>
                      </a:endParaRPr>
                    </a:p>
                    <a:p>
                      <a:pPr algn="ctr"/>
                      <a:endParaRPr lang="nl-NL" sz="2400" dirty="0">
                        <a:solidFill>
                          <a:schemeClr val="bg2">
                            <a:lumMod val="25000"/>
                          </a:schemeClr>
                        </a:solidFill>
                      </a:endParaRPr>
                    </a:p>
                  </a:txBody>
                  <a:tcPr>
                    <a:solidFill>
                      <a:schemeClr val="accent6">
                        <a:lumMod val="40000"/>
                        <a:lumOff val="60000"/>
                      </a:schemeClr>
                    </a:solidFill>
                  </a:tcPr>
                </a:tc>
                <a:tc>
                  <a:txBody>
                    <a:bodyPr/>
                    <a:lstStyle/>
                    <a:p>
                      <a:pPr algn="ctr"/>
                      <a:endParaRPr lang="nl-NL" sz="2400" dirty="0" smtClean="0">
                        <a:solidFill>
                          <a:schemeClr val="bg2">
                            <a:lumMod val="25000"/>
                          </a:schemeClr>
                        </a:solidFill>
                      </a:endParaRPr>
                    </a:p>
                    <a:p>
                      <a:pPr algn="ctr"/>
                      <a:endParaRPr lang="nl-NL" sz="2400" b="0" baseline="0" dirty="0" smtClean="0">
                        <a:solidFill>
                          <a:schemeClr val="bg2">
                            <a:lumMod val="25000"/>
                          </a:schemeClr>
                        </a:solidFill>
                      </a:endParaRPr>
                    </a:p>
                    <a:p>
                      <a:pPr algn="ctr"/>
                      <a:r>
                        <a:rPr lang="nl-NL" sz="3000" b="0" baseline="0" dirty="0" smtClean="0">
                          <a:solidFill>
                            <a:schemeClr val="bg2">
                              <a:lumMod val="25000"/>
                            </a:schemeClr>
                          </a:solidFill>
                        </a:rPr>
                        <a:t>Capaciteit</a:t>
                      </a:r>
                      <a:r>
                        <a:rPr lang="nl-NL" sz="2400" b="0" baseline="0" dirty="0" smtClean="0">
                          <a:solidFill>
                            <a:schemeClr val="bg2">
                              <a:lumMod val="25000"/>
                            </a:schemeClr>
                          </a:solidFill>
                        </a:rPr>
                        <a:t> </a:t>
                      </a:r>
                      <a:endParaRPr lang="nl-NL" sz="2400" b="0" dirty="0" smtClean="0">
                        <a:solidFill>
                          <a:schemeClr val="bg2">
                            <a:lumMod val="25000"/>
                          </a:schemeClr>
                        </a:solidFill>
                      </a:endParaRPr>
                    </a:p>
                    <a:p>
                      <a:pPr algn="ctr"/>
                      <a:endParaRPr lang="nl-NL" sz="2400" dirty="0" smtClean="0">
                        <a:solidFill>
                          <a:schemeClr val="bg2">
                            <a:lumMod val="25000"/>
                          </a:schemeClr>
                        </a:solidFill>
                      </a:endParaRPr>
                    </a:p>
                    <a:p>
                      <a:pPr algn="ctr"/>
                      <a:endParaRPr lang="nl-NL" sz="2400" dirty="0">
                        <a:solidFill>
                          <a:schemeClr val="bg2">
                            <a:lumMod val="25000"/>
                          </a:schemeClr>
                        </a:solidFill>
                      </a:endParaRPr>
                    </a:p>
                  </a:txBody>
                  <a:tcPr>
                    <a:solidFill>
                      <a:schemeClr val="bg1">
                        <a:lumMod val="85000"/>
                      </a:schemeClr>
                    </a:solidFill>
                  </a:tcPr>
                </a:tc>
              </a:tr>
              <a:tr h="2554751">
                <a:tc>
                  <a:txBody>
                    <a:bodyPr/>
                    <a:lstStyle/>
                    <a:p>
                      <a:pPr algn="ctr"/>
                      <a:endParaRPr lang="nl-NL" sz="2400" dirty="0" smtClean="0">
                        <a:solidFill>
                          <a:schemeClr val="bg2">
                            <a:lumMod val="25000"/>
                          </a:schemeClr>
                        </a:solidFill>
                      </a:endParaRPr>
                    </a:p>
                    <a:p>
                      <a:pPr algn="ctr"/>
                      <a:endParaRPr lang="nl-NL" sz="2400" baseline="0" dirty="0" smtClean="0">
                        <a:solidFill>
                          <a:schemeClr val="bg2">
                            <a:lumMod val="25000"/>
                          </a:schemeClr>
                        </a:solidFill>
                      </a:endParaRPr>
                    </a:p>
                    <a:p>
                      <a:pPr algn="ctr"/>
                      <a:endParaRPr lang="nl-NL" sz="2400" baseline="0" dirty="0" smtClean="0">
                        <a:solidFill>
                          <a:schemeClr val="bg2">
                            <a:lumMod val="25000"/>
                          </a:schemeClr>
                        </a:solidFill>
                      </a:endParaRPr>
                    </a:p>
                    <a:p>
                      <a:pPr algn="ctr"/>
                      <a:r>
                        <a:rPr lang="nl-NL" sz="3000" baseline="0" dirty="0" smtClean="0">
                          <a:solidFill>
                            <a:schemeClr val="bg2">
                              <a:lumMod val="25000"/>
                            </a:schemeClr>
                          </a:solidFill>
                        </a:rPr>
                        <a:t>Werkdruk</a:t>
                      </a:r>
                      <a:endParaRPr lang="nl-NL" sz="3000" dirty="0" smtClean="0">
                        <a:solidFill>
                          <a:schemeClr val="bg2">
                            <a:lumMod val="25000"/>
                          </a:schemeClr>
                        </a:solidFill>
                      </a:endParaRPr>
                    </a:p>
                  </a:txBody>
                  <a:tcPr/>
                </a:tc>
                <a:tc>
                  <a:txBody>
                    <a:bodyPr/>
                    <a:lstStyle/>
                    <a:p>
                      <a:pPr algn="ctr"/>
                      <a:r>
                        <a:rPr lang="nl-NL" sz="2400" dirty="0" smtClean="0">
                          <a:solidFill>
                            <a:schemeClr val="bg2">
                              <a:lumMod val="25000"/>
                            </a:schemeClr>
                          </a:solidFill>
                        </a:rPr>
                        <a:t> </a:t>
                      </a:r>
                    </a:p>
                    <a:p>
                      <a:pPr algn="ctr"/>
                      <a:endParaRPr lang="nl-NL" sz="2400" dirty="0" smtClean="0">
                        <a:solidFill>
                          <a:schemeClr val="bg2">
                            <a:lumMod val="25000"/>
                          </a:schemeClr>
                        </a:solidFill>
                      </a:endParaRPr>
                    </a:p>
                    <a:p>
                      <a:pPr algn="ctr"/>
                      <a:endParaRPr lang="nl-NL" sz="2400" dirty="0" smtClean="0">
                        <a:solidFill>
                          <a:schemeClr val="bg2">
                            <a:lumMod val="25000"/>
                          </a:schemeClr>
                        </a:solidFill>
                      </a:endParaRPr>
                    </a:p>
                    <a:p>
                      <a:pPr algn="ctr"/>
                      <a:r>
                        <a:rPr lang="nl-NL" sz="3000" dirty="0" smtClean="0">
                          <a:solidFill>
                            <a:schemeClr val="bg2">
                              <a:lumMod val="25000"/>
                            </a:schemeClr>
                          </a:solidFill>
                        </a:rPr>
                        <a:t>Versnippering</a:t>
                      </a:r>
                    </a:p>
                    <a:p>
                      <a:pPr algn="ctr"/>
                      <a:endParaRPr lang="nl-NL" sz="2400" dirty="0" smtClean="0">
                        <a:solidFill>
                          <a:schemeClr val="bg2">
                            <a:lumMod val="25000"/>
                          </a:schemeClr>
                        </a:solidFill>
                      </a:endParaRPr>
                    </a:p>
                    <a:p>
                      <a:pPr algn="ctr"/>
                      <a:endParaRPr lang="nl-NL" sz="2400" dirty="0" smtClean="0">
                        <a:solidFill>
                          <a:schemeClr val="bg2">
                            <a:lumMod val="25000"/>
                          </a:schemeClr>
                        </a:solidFill>
                      </a:endParaRPr>
                    </a:p>
                    <a:p>
                      <a:pPr algn="ctr"/>
                      <a:endParaRPr lang="nl-NL" sz="2400" dirty="0">
                        <a:solidFill>
                          <a:schemeClr val="bg2">
                            <a:lumMod val="25000"/>
                          </a:schemeClr>
                        </a:solidFill>
                      </a:endParaRPr>
                    </a:p>
                  </a:txBody>
                  <a:tcPr>
                    <a:solidFill>
                      <a:schemeClr val="accent1">
                        <a:lumMod val="40000"/>
                        <a:lumOff val="60000"/>
                      </a:schemeClr>
                    </a:solidFill>
                  </a:tcPr>
                </a:tc>
              </a:tr>
            </a:tbl>
          </a:graphicData>
        </a:graphic>
      </p:graphicFrame>
      <p:sp>
        <p:nvSpPr>
          <p:cNvPr id="7" name="Tekstvak 6"/>
          <p:cNvSpPr txBox="1"/>
          <p:nvPr/>
        </p:nvSpPr>
        <p:spPr>
          <a:xfrm>
            <a:off x="5677469" y="1937657"/>
            <a:ext cx="3289110" cy="4278094"/>
          </a:xfrm>
          <a:prstGeom prst="rect">
            <a:avLst/>
          </a:prstGeom>
          <a:noFill/>
        </p:spPr>
        <p:txBody>
          <a:bodyPr wrap="square" rtlCol="0">
            <a:spAutoFit/>
          </a:bodyPr>
          <a:lstStyle/>
          <a:p>
            <a:r>
              <a:rPr lang="nl-NL" sz="1600" i="1" dirty="0" smtClean="0"/>
              <a:t>“Waarom duurt het afgeven van de indicatie voor zorg nog zo lang? De doorstroom in de opvang stagneert vanwege gebrek aan sociale huisvesting. Mensen zitten soms klem. Ze krijgen geen uitkering, omdat ze geen huisvesting hebben maar krijgen geen huisvesting, omdat ze de borg en/of verhuiskosten niet kunnen betalen. Dus snellere procedures, vertrouwen op de kennis en kunde van professionals, afstemming tussen verschillende gemeentelijke afdelingen en bereidheid om buiten de regels te handelen.”</a:t>
            </a:r>
          </a:p>
          <a:p>
            <a:endParaRPr lang="nl-NL" sz="1600" i="1" dirty="0" smtClean="0"/>
          </a:p>
          <a:p>
            <a:r>
              <a:rPr lang="nl-NL" sz="1600" i="1" dirty="0" smtClean="0"/>
              <a:t>(perspectief  zorg- en hulpverlener)</a:t>
            </a:r>
            <a:endParaRPr lang="nl-NL"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122141" y="4626429"/>
          <a:ext cx="7107459" cy="1867989"/>
        </p:xfrm>
        <a:graphic>
          <a:graphicData uri="http://schemas.openxmlformats.org/drawingml/2006/table">
            <a:tbl>
              <a:tblPr firstRow="1" bandRow="1">
                <a:tableStyleId>{5C22544A-7EE6-4342-B048-85BDC9FD1C3A}</a:tableStyleId>
              </a:tblPr>
              <a:tblGrid>
                <a:gridCol w="1782653"/>
                <a:gridCol w="2363892"/>
                <a:gridCol w="2960914"/>
              </a:tblGrid>
              <a:tr h="404949">
                <a:tc gridSpan="3">
                  <a:txBody>
                    <a:bodyPr/>
                    <a:lstStyle/>
                    <a:p>
                      <a:pPr algn="ctr"/>
                      <a:r>
                        <a:rPr lang="nl-NL" b="0" dirty="0" smtClean="0">
                          <a:solidFill>
                            <a:schemeClr val="bg2">
                              <a:lumMod val="25000"/>
                            </a:schemeClr>
                          </a:solidFill>
                        </a:rPr>
                        <a:t>Hoe kan er beter gepaste zorg oftewel maatwerk</a:t>
                      </a:r>
                      <a:r>
                        <a:rPr lang="nl-NL" b="0" baseline="0" dirty="0" smtClean="0">
                          <a:solidFill>
                            <a:schemeClr val="bg2">
                              <a:lumMod val="25000"/>
                            </a:schemeClr>
                          </a:solidFill>
                        </a:rPr>
                        <a:t> worden geleverd? </a:t>
                      </a:r>
                      <a:endParaRPr lang="nl-NL" b="0" dirty="0">
                        <a:solidFill>
                          <a:schemeClr val="bg2">
                            <a:lumMod val="25000"/>
                          </a:schemeClr>
                        </a:solidFill>
                      </a:endParaRPr>
                    </a:p>
                  </a:txBody>
                  <a:tcPr>
                    <a:solidFill>
                      <a:schemeClr val="accent6">
                        <a:lumMod val="60000"/>
                        <a:lumOff val="40000"/>
                      </a:schemeClr>
                    </a:solidFill>
                  </a:tcPr>
                </a:tc>
                <a:tc hMerge="1">
                  <a:txBody>
                    <a:bodyPr/>
                    <a:lstStyle/>
                    <a:p>
                      <a:endParaRPr lang="nl-NL" dirty="0"/>
                    </a:p>
                  </a:txBody>
                  <a:tcPr/>
                </a:tc>
                <a:tc hMerge="1">
                  <a:txBody>
                    <a:bodyPr/>
                    <a:lstStyle/>
                    <a:p>
                      <a:endParaRPr lang="nl-NL" dirty="0"/>
                    </a:p>
                  </a:txBody>
                  <a:tcPr/>
                </a:tc>
              </a:tr>
              <a:tr h="0">
                <a:tc>
                  <a:txBody>
                    <a:bodyPr/>
                    <a:lstStyle/>
                    <a:p>
                      <a:pPr algn="ctr"/>
                      <a:endParaRPr lang="nl-NL" b="0" dirty="0" smtClean="0">
                        <a:solidFill>
                          <a:schemeClr val="bg2">
                            <a:lumMod val="2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l-NL" baseline="0" dirty="0" smtClean="0">
                          <a:solidFill>
                            <a:schemeClr val="bg2">
                              <a:lumMod val="25000"/>
                            </a:schemeClr>
                          </a:solidFill>
                        </a:rPr>
                        <a:t>Een systeem gebaseerd op vertrouwen</a:t>
                      </a:r>
                      <a:endParaRPr lang="nl-NL" dirty="0" smtClean="0">
                        <a:solidFill>
                          <a:schemeClr val="bg2">
                            <a:lumMod val="25000"/>
                          </a:schemeClr>
                        </a:solidFill>
                      </a:endParaRPr>
                    </a:p>
                    <a:p>
                      <a:pPr algn="ctr"/>
                      <a:endParaRPr lang="nl-NL" b="0" dirty="0">
                        <a:solidFill>
                          <a:schemeClr val="bg2">
                            <a:lumMod val="25000"/>
                          </a:schemeClr>
                        </a:solidFill>
                      </a:endParaRPr>
                    </a:p>
                  </a:txBody>
                  <a:tcPr/>
                </a:tc>
                <a:tc>
                  <a:txBody>
                    <a:bodyPr/>
                    <a:lstStyle/>
                    <a:p>
                      <a:pPr algn="ctr"/>
                      <a:endParaRPr lang="nl-NL" dirty="0" smtClean="0">
                        <a:solidFill>
                          <a:schemeClr val="bg2">
                            <a:lumMod val="2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l-NL" b="0" dirty="0" smtClean="0">
                          <a:solidFill>
                            <a:schemeClr val="bg2">
                              <a:lumMod val="25000"/>
                            </a:schemeClr>
                          </a:solidFill>
                        </a:rPr>
                        <a:t>Investeren in (mensgerichte)  zorg</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l-NL" dirty="0" smtClean="0">
                        <a:solidFill>
                          <a:schemeClr val="bg2">
                            <a:lumMod val="2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l-NL" dirty="0" smtClean="0">
                          <a:solidFill>
                            <a:schemeClr val="bg2">
                              <a:lumMod val="25000"/>
                            </a:schemeClr>
                          </a:solidFill>
                        </a:rPr>
                        <a:t>Vereenvoudigen</a:t>
                      </a:r>
                      <a:r>
                        <a:rPr lang="nl-NL" baseline="0" dirty="0" smtClean="0">
                          <a:solidFill>
                            <a:schemeClr val="bg2">
                              <a:lumMod val="25000"/>
                            </a:schemeClr>
                          </a:solidFill>
                        </a:rPr>
                        <a:t> en flexibiliseren van organisatie &amp; financiering</a:t>
                      </a:r>
                      <a:endParaRPr lang="nl-NL" dirty="0" smtClean="0">
                        <a:solidFill>
                          <a:schemeClr val="bg2">
                            <a:lumMod val="25000"/>
                          </a:schemeClr>
                        </a:solidFill>
                      </a:endParaRPr>
                    </a:p>
                    <a:p>
                      <a:pPr algn="ctr"/>
                      <a:endParaRPr lang="nl-NL" dirty="0" smtClean="0">
                        <a:solidFill>
                          <a:schemeClr val="bg2">
                            <a:lumMod val="25000"/>
                          </a:schemeClr>
                        </a:solidFill>
                      </a:endParaRPr>
                    </a:p>
                  </a:txBody>
                  <a:tcPr/>
                </a:tc>
              </a:tr>
            </a:tbl>
          </a:graphicData>
        </a:graphic>
      </p:graphicFrame>
      <p:sp>
        <p:nvSpPr>
          <p:cNvPr id="3" name="Rechthoek 2"/>
          <p:cNvSpPr/>
          <p:nvPr/>
        </p:nvSpPr>
        <p:spPr>
          <a:xfrm>
            <a:off x="397328" y="1621971"/>
            <a:ext cx="1861457" cy="1502229"/>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solidFill>
                  <a:schemeClr val="bg2">
                    <a:lumMod val="25000"/>
                  </a:schemeClr>
                </a:solidFill>
              </a:rPr>
              <a:t>Regelzucht</a:t>
            </a:r>
          </a:p>
        </p:txBody>
      </p:sp>
      <p:sp>
        <p:nvSpPr>
          <p:cNvPr id="4" name="Rechthoek 3"/>
          <p:cNvSpPr/>
          <p:nvPr/>
        </p:nvSpPr>
        <p:spPr>
          <a:xfrm>
            <a:off x="2558142" y="1621971"/>
            <a:ext cx="1861457" cy="150222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Rechthoek 4"/>
          <p:cNvSpPr/>
          <p:nvPr/>
        </p:nvSpPr>
        <p:spPr>
          <a:xfrm>
            <a:off x="4691742" y="1621971"/>
            <a:ext cx="1861457" cy="150222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Rechthoek 5"/>
          <p:cNvSpPr/>
          <p:nvPr/>
        </p:nvSpPr>
        <p:spPr>
          <a:xfrm>
            <a:off x="6890657" y="1621971"/>
            <a:ext cx="1861457" cy="1502229"/>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Rechteraccolade 6"/>
          <p:cNvSpPr/>
          <p:nvPr/>
        </p:nvSpPr>
        <p:spPr>
          <a:xfrm rot="5400000">
            <a:off x="3979184" y="267157"/>
            <a:ext cx="1175659" cy="688974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8" name="Tekstvak 7"/>
          <p:cNvSpPr txBox="1"/>
          <p:nvPr/>
        </p:nvSpPr>
        <p:spPr>
          <a:xfrm>
            <a:off x="631371" y="1992086"/>
            <a:ext cx="1208315" cy="369332"/>
          </a:xfrm>
          <a:prstGeom prst="rect">
            <a:avLst/>
          </a:prstGeom>
          <a:noFill/>
        </p:spPr>
        <p:txBody>
          <a:bodyPr wrap="square" rtlCol="0">
            <a:spAutoFit/>
          </a:bodyPr>
          <a:lstStyle/>
          <a:p>
            <a:endParaRPr lang="nl-NL" dirty="0"/>
          </a:p>
        </p:txBody>
      </p:sp>
      <p:sp>
        <p:nvSpPr>
          <p:cNvPr id="10" name="Tekstvak 9"/>
          <p:cNvSpPr txBox="1"/>
          <p:nvPr/>
        </p:nvSpPr>
        <p:spPr>
          <a:xfrm>
            <a:off x="2743200" y="2176752"/>
            <a:ext cx="1513114" cy="369332"/>
          </a:xfrm>
          <a:prstGeom prst="rect">
            <a:avLst/>
          </a:prstGeom>
          <a:noFill/>
        </p:spPr>
        <p:txBody>
          <a:bodyPr wrap="square" rtlCol="0">
            <a:spAutoFit/>
          </a:bodyPr>
          <a:lstStyle/>
          <a:p>
            <a:pPr algn="ctr"/>
            <a:r>
              <a:rPr lang="nl-NL" dirty="0" smtClean="0">
                <a:solidFill>
                  <a:schemeClr val="bg2">
                    <a:lumMod val="25000"/>
                  </a:schemeClr>
                </a:solidFill>
              </a:rPr>
              <a:t>Capaciteit </a:t>
            </a:r>
            <a:endParaRPr lang="nl-NL" dirty="0"/>
          </a:p>
        </p:txBody>
      </p:sp>
      <p:sp>
        <p:nvSpPr>
          <p:cNvPr id="11" name="Tekstvak 10"/>
          <p:cNvSpPr txBox="1"/>
          <p:nvPr/>
        </p:nvSpPr>
        <p:spPr>
          <a:xfrm>
            <a:off x="4550228" y="1899753"/>
            <a:ext cx="2133600" cy="923330"/>
          </a:xfrm>
          <a:prstGeom prst="rect">
            <a:avLst/>
          </a:prstGeom>
          <a:noFill/>
        </p:spPr>
        <p:txBody>
          <a:bodyPr wrap="square" rtlCol="0">
            <a:spAutoFit/>
          </a:bodyPr>
          <a:lstStyle/>
          <a:p>
            <a:pPr algn="ctr"/>
            <a:endParaRPr lang="nl-NL" dirty="0" smtClean="0">
              <a:solidFill>
                <a:schemeClr val="bg2">
                  <a:lumMod val="25000"/>
                </a:schemeClr>
              </a:solidFill>
            </a:endParaRPr>
          </a:p>
          <a:p>
            <a:pPr algn="ctr"/>
            <a:r>
              <a:rPr lang="nl-NL" dirty="0" smtClean="0">
                <a:solidFill>
                  <a:schemeClr val="bg2">
                    <a:lumMod val="25000"/>
                  </a:schemeClr>
                </a:solidFill>
              </a:rPr>
              <a:t>Werkdruk</a:t>
            </a:r>
          </a:p>
          <a:p>
            <a:pPr algn="ctr"/>
            <a:endParaRPr lang="nl-NL" dirty="0" smtClean="0">
              <a:solidFill>
                <a:schemeClr val="bg2">
                  <a:lumMod val="25000"/>
                </a:schemeClr>
              </a:solidFill>
            </a:endParaRPr>
          </a:p>
        </p:txBody>
      </p:sp>
      <p:sp>
        <p:nvSpPr>
          <p:cNvPr id="12" name="Tekstvak 11"/>
          <p:cNvSpPr txBox="1"/>
          <p:nvPr/>
        </p:nvSpPr>
        <p:spPr>
          <a:xfrm>
            <a:off x="7075714" y="1899753"/>
            <a:ext cx="1513115" cy="646331"/>
          </a:xfrm>
          <a:prstGeom prst="rect">
            <a:avLst/>
          </a:prstGeom>
          <a:noFill/>
        </p:spPr>
        <p:txBody>
          <a:bodyPr wrap="square" rtlCol="0">
            <a:spAutoFit/>
          </a:bodyPr>
          <a:lstStyle/>
          <a:p>
            <a:endParaRPr lang="nl-NL" dirty="0" smtClean="0">
              <a:solidFill>
                <a:schemeClr val="bg2">
                  <a:lumMod val="25000"/>
                </a:schemeClr>
              </a:solidFill>
            </a:endParaRPr>
          </a:p>
          <a:p>
            <a:r>
              <a:rPr lang="nl-NL" dirty="0" smtClean="0">
                <a:solidFill>
                  <a:schemeClr val="bg2">
                    <a:lumMod val="25000"/>
                  </a:schemeClr>
                </a:solidFill>
              </a:rPr>
              <a:t>Versnippering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3486" y="2293257"/>
            <a:ext cx="8229600" cy="4151086"/>
          </a:xfrm>
        </p:spPr>
        <p:txBody>
          <a:bodyPr/>
          <a:lstStyle/>
          <a:p>
            <a:r>
              <a:rPr lang="nl-NL" sz="2800" i="1" dirty="0" smtClean="0">
                <a:solidFill>
                  <a:schemeClr val="bg1">
                    <a:lumMod val="50000"/>
                  </a:schemeClr>
                </a:solidFill>
              </a:rPr>
              <a:t>"… Duidelijkheid over gezamenlijke doelen, in plaats van gefragmenteerde kortdurende ondersteuning. Kijken over de eigen organisatiegrenzen of werkdomeinen en vroegtijdig ketenpartners erbij betrekken.”</a:t>
            </a:r>
            <a:endParaRPr lang="nl-NL" sz="2800" dirty="0" smtClean="0">
              <a:solidFill>
                <a:schemeClr val="bg1">
                  <a:lumMod val="50000"/>
                </a:schemeClr>
              </a:solidFill>
            </a:endParaRPr>
          </a:p>
          <a:p>
            <a:endParaRPr lang="nl-NL" sz="2400" i="1" dirty="0" smtClean="0">
              <a:solidFill>
                <a:schemeClr val="bg1">
                  <a:lumMod val="50000"/>
                </a:schemeClr>
              </a:solidFill>
            </a:endParaRPr>
          </a:p>
          <a:p>
            <a:r>
              <a:rPr lang="nl-NL" sz="2000" i="1" dirty="0" smtClean="0">
                <a:solidFill>
                  <a:schemeClr val="bg1">
                    <a:lumMod val="50000"/>
                  </a:schemeClr>
                </a:solidFill>
              </a:rPr>
              <a:t>(woorden van een zorg- of hulpverlener)</a:t>
            </a:r>
          </a:p>
          <a:p>
            <a:endParaRPr lang="nl-NL" sz="2800" i="1" dirty="0" smtClean="0">
              <a:solidFill>
                <a:schemeClr val="bg1">
                  <a:lumMod val="50000"/>
                </a:schemeClr>
              </a:solidFill>
            </a:endParaRPr>
          </a:p>
          <a:p>
            <a:r>
              <a:rPr lang="nl-NL" sz="2800" dirty="0" smtClean="0">
                <a:solidFill>
                  <a:schemeClr val="bg1">
                    <a:lumMod val="50000"/>
                  </a:schemeClr>
                </a:solidFill>
              </a:rPr>
              <a:t>“… ‘</a:t>
            </a:r>
            <a:r>
              <a:rPr lang="nl-NL" sz="2800" i="1" dirty="0" smtClean="0">
                <a:solidFill>
                  <a:schemeClr val="bg1">
                    <a:lumMod val="50000"/>
                  </a:schemeClr>
                </a:solidFill>
              </a:rPr>
              <a:t>Menselijke maat’ als uitgangspunt nemen en niet afvinken op het dagelijks verwerken van de patiënten voor het behalen van de (opgelegde) targets .”</a:t>
            </a:r>
          </a:p>
          <a:p>
            <a:endParaRPr lang="nl-NL" sz="2800" i="1" dirty="0" smtClean="0">
              <a:solidFill>
                <a:schemeClr val="bg1">
                  <a:lumMod val="50000"/>
                </a:schemeClr>
              </a:solidFill>
            </a:endParaRPr>
          </a:p>
          <a:p>
            <a:r>
              <a:rPr lang="nl-NL" sz="2000" i="1" dirty="0" smtClean="0">
                <a:solidFill>
                  <a:schemeClr val="bg1">
                    <a:lumMod val="50000"/>
                  </a:schemeClr>
                </a:solidFill>
              </a:rPr>
              <a:t>(woorden van een cliënt/patiënt)</a:t>
            </a:r>
          </a:p>
          <a:p>
            <a:endParaRPr lang="nl-NL" sz="2800" i="1" dirty="0" smtClean="0">
              <a:solidFill>
                <a:schemeClr val="bg1">
                  <a:lumMod val="50000"/>
                </a:schemeClr>
              </a:solidFill>
            </a:endParaRPr>
          </a:p>
          <a:p>
            <a:endParaRPr lang="nl-NL" sz="2800" i="1" dirty="0" smtClean="0">
              <a:solidFill>
                <a:schemeClr val="bg1">
                  <a:lumMod val="50000"/>
                </a:schemeClr>
              </a:solidFill>
            </a:endParaRPr>
          </a:p>
          <a:p>
            <a:endParaRPr lang="nl-NL" sz="2800" dirty="0" smtClean="0">
              <a:solidFill>
                <a:schemeClr val="bg1">
                  <a:lumMod val="50000"/>
                </a:schemeClr>
              </a:solidFill>
            </a:endParaRPr>
          </a:p>
          <a:p>
            <a:endParaRPr lang="nl-NL" sz="2000" i="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3486" y="2293257"/>
            <a:ext cx="8229600" cy="3265714"/>
          </a:xfrm>
        </p:spPr>
        <p:txBody>
          <a:bodyPr/>
          <a:lstStyle/>
          <a:p>
            <a:r>
              <a:rPr lang="nl-NL" sz="2800" i="1" dirty="0" smtClean="0">
                <a:solidFill>
                  <a:schemeClr val="bg1">
                    <a:lumMod val="50000"/>
                  </a:schemeClr>
                </a:solidFill>
              </a:rPr>
              <a:t>"Er worden te veel administratieve lijsten ingevuld om aan te tonen dat we de bewoner kennen, waardoor er te weinig tijd is om echt in gesprek te gaan met bewoners en mantelzorgers om te achterhalen wat hun daadwerkelijke behoefte is. Een gesprek zegt veel meer dan het invullen van standaard formulieren.”</a:t>
            </a:r>
            <a:endParaRPr lang="nl-NL" sz="2800" dirty="0" smtClean="0">
              <a:solidFill>
                <a:schemeClr val="bg1">
                  <a:lumMod val="50000"/>
                </a:schemeClr>
              </a:solidFill>
            </a:endParaRPr>
          </a:p>
          <a:p>
            <a:endParaRPr lang="nl-NL" sz="2400" i="1" dirty="0" smtClean="0">
              <a:solidFill>
                <a:schemeClr val="bg1">
                  <a:lumMod val="50000"/>
                </a:schemeClr>
              </a:solidFill>
            </a:endParaRPr>
          </a:p>
          <a:p>
            <a:r>
              <a:rPr lang="nl-NL" sz="2000" i="1" dirty="0" smtClean="0">
                <a:solidFill>
                  <a:schemeClr val="bg1">
                    <a:lumMod val="50000"/>
                  </a:schemeClr>
                </a:solidFill>
              </a:rPr>
              <a:t>(woorden van een zorg- of hulpverlener)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b="0" dirty="0" smtClean="0"/>
              <a:t>Raad voor </a:t>
            </a:r>
            <a:br>
              <a:rPr lang="nl-NL" b="0" dirty="0" smtClean="0"/>
            </a:br>
            <a:r>
              <a:rPr lang="nl-NL" b="0" dirty="0" smtClean="0"/>
              <a:t>Volksgezondheid </a:t>
            </a:r>
            <a:br>
              <a:rPr lang="nl-NL" b="0" dirty="0" smtClean="0"/>
            </a:br>
            <a:r>
              <a:rPr lang="nl-NL" b="0" dirty="0" smtClean="0"/>
              <a:t>en Samenleving</a:t>
            </a:r>
            <a:br>
              <a:rPr lang="nl-NL" b="0" dirty="0" smtClean="0"/>
            </a:br>
            <a:r>
              <a:rPr lang="nl-NL" b="0" dirty="0" smtClean="0"/>
              <a:t>(RVS)</a:t>
            </a:r>
            <a:endParaRPr lang="nl-NL" b="0" dirty="0"/>
          </a:p>
        </p:txBody>
      </p:sp>
      <p:sp>
        <p:nvSpPr>
          <p:cNvPr id="5" name="Ondertitel 4"/>
          <p:cNvSpPr>
            <a:spLocks noGrp="1"/>
          </p:cNvSpPr>
          <p:nvPr>
            <p:ph type="subTitle" idx="1"/>
          </p:nvPr>
        </p:nvSpPr>
        <p:spPr/>
        <p:txBody>
          <a:bodyPr/>
          <a:lstStyle/>
          <a:p>
            <a:endParaRPr lang="nl-NL"/>
          </a:p>
        </p:txBody>
      </p:sp>
      <p:pic>
        <p:nvPicPr>
          <p:cNvPr id="8" name="Afbeelding 7" descr="RVSadvies voor ppt3.PNG"/>
          <p:cNvPicPr>
            <a:picLocks noChangeAspect="1"/>
          </p:cNvPicPr>
          <p:nvPr/>
        </p:nvPicPr>
        <p:blipFill>
          <a:blip r:embed="rId3"/>
          <a:stretch>
            <a:fillRect/>
          </a:stretch>
        </p:blipFill>
        <p:spPr>
          <a:xfrm>
            <a:off x="5564151" y="480426"/>
            <a:ext cx="1760373" cy="2522439"/>
          </a:xfrm>
          <a:prstGeom prst="rect">
            <a:avLst/>
          </a:prstGeom>
        </p:spPr>
      </p:pic>
      <p:pic>
        <p:nvPicPr>
          <p:cNvPr id="7" name="Afbeelding 6" descr="RVSadvies voor ppt2.PNG"/>
          <p:cNvPicPr>
            <a:picLocks noChangeAspect="1"/>
          </p:cNvPicPr>
          <p:nvPr/>
        </p:nvPicPr>
        <p:blipFill>
          <a:blip r:embed="rId4"/>
          <a:stretch>
            <a:fillRect/>
          </a:stretch>
        </p:blipFill>
        <p:spPr>
          <a:xfrm>
            <a:off x="6930984" y="2078670"/>
            <a:ext cx="1745131" cy="2484335"/>
          </a:xfrm>
          <a:prstGeom prst="rect">
            <a:avLst/>
          </a:prstGeom>
        </p:spPr>
      </p:pic>
      <p:pic>
        <p:nvPicPr>
          <p:cNvPr id="6" name="Afbeelding 5" descr="RVSadvies voor ppt.PNG"/>
          <p:cNvPicPr>
            <a:picLocks noChangeAspect="1"/>
          </p:cNvPicPr>
          <p:nvPr/>
        </p:nvPicPr>
        <p:blipFill>
          <a:blip r:embed="rId5"/>
          <a:stretch>
            <a:fillRect/>
          </a:stretch>
        </p:blipFill>
        <p:spPr>
          <a:xfrm>
            <a:off x="6050797" y="3873079"/>
            <a:ext cx="1760373" cy="2499577"/>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3486" y="2293257"/>
            <a:ext cx="8229600" cy="3265714"/>
          </a:xfrm>
        </p:spPr>
        <p:txBody>
          <a:bodyPr/>
          <a:lstStyle/>
          <a:p>
            <a:r>
              <a:rPr lang="nl-NL" sz="2800" i="1" dirty="0" smtClean="0">
                <a:solidFill>
                  <a:schemeClr val="bg1">
                    <a:lumMod val="50000"/>
                  </a:schemeClr>
                </a:solidFill>
              </a:rPr>
              <a:t>"Als ik in het systeem alles ingevoerd heb aan handelingen, dan heb ik het goed gedaan. Of ik dit bij de patiënt ook werkelijk heb gedaan...dat speelt geen rol. Als het systeem maar klopt. (…) Daar wordt tegenwoordig patiëntenzorg op beoordeeld. Het creëert een enorme schijnveiligheid.” </a:t>
            </a:r>
          </a:p>
          <a:p>
            <a:endParaRPr lang="nl-NL" sz="2400" i="1" dirty="0" smtClean="0">
              <a:solidFill>
                <a:schemeClr val="bg1">
                  <a:lumMod val="50000"/>
                </a:schemeClr>
              </a:solidFill>
            </a:endParaRPr>
          </a:p>
          <a:p>
            <a:r>
              <a:rPr lang="nl-NL" sz="2000" i="1" dirty="0" smtClean="0">
                <a:solidFill>
                  <a:schemeClr val="bg1">
                    <a:lumMod val="50000"/>
                  </a:schemeClr>
                </a:solidFill>
              </a:rPr>
              <a:t>(woorden van een zorg- of hulpverlener)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3486" y="2293257"/>
            <a:ext cx="8229600" cy="3933372"/>
          </a:xfrm>
        </p:spPr>
        <p:txBody>
          <a:bodyPr/>
          <a:lstStyle/>
          <a:p>
            <a:r>
              <a:rPr lang="nl-NL" sz="2800" i="1" dirty="0" smtClean="0">
                <a:solidFill>
                  <a:schemeClr val="bg1">
                    <a:lumMod val="50000"/>
                  </a:schemeClr>
                </a:solidFill>
              </a:rPr>
              <a:t>“Financiering uit verschillende potjes lijkt leidend voor het type hulp of zorg dat geleverd wordt in plaats van de daadwerkelijk behoefte van de cliënt/patiënt.” </a:t>
            </a:r>
          </a:p>
          <a:p>
            <a:endParaRPr lang="nl-NL" sz="2800" dirty="0" smtClean="0"/>
          </a:p>
          <a:p>
            <a:r>
              <a:rPr lang="nl-NL" sz="2000" i="1" dirty="0" smtClean="0">
                <a:solidFill>
                  <a:schemeClr val="bg1">
                    <a:lumMod val="50000"/>
                  </a:schemeClr>
                </a:solidFill>
              </a:rPr>
              <a:t>(woorden van een familielid en/of mantelzorger)</a:t>
            </a:r>
          </a:p>
          <a:p>
            <a:endParaRPr lang="nl-NL" sz="2000" i="1" dirty="0" smtClean="0">
              <a:solidFill>
                <a:schemeClr val="bg1">
                  <a:lumMod val="50000"/>
                </a:schemeClr>
              </a:solidFill>
            </a:endParaRPr>
          </a:p>
          <a:p>
            <a:r>
              <a:rPr lang="nl-NL" sz="2800" i="1" dirty="0" smtClean="0">
                <a:solidFill>
                  <a:schemeClr val="bg1">
                    <a:lumMod val="50000"/>
                  </a:schemeClr>
                </a:solidFill>
              </a:rPr>
              <a:t>“Betalen aan de hand van de zorg die per individu geleverd wordt en niet per DBC structuur waar mensen in 'mandjes' moeten passen.”</a:t>
            </a:r>
          </a:p>
          <a:p>
            <a:endParaRPr lang="nl-NL" sz="2800" i="1" dirty="0" smtClean="0">
              <a:solidFill>
                <a:schemeClr val="bg1">
                  <a:lumMod val="50000"/>
                </a:schemeClr>
              </a:solidFill>
            </a:endParaRPr>
          </a:p>
          <a:p>
            <a:r>
              <a:rPr lang="nl-NL" sz="2000" i="1" dirty="0" smtClean="0">
                <a:solidFill>
                  <a:schemeClr val="bg1">
                    <a:lumMod val="50000"/>
                  </a:schemeClr>
                </a:solidFill>
              </a:rPr>
              <a:t>(woorden van een zorg- of hulpverlener)</a:t>
            </a:r>
          </a:p>
          <a:p>
            <a:endParaRPr lang="nl-NL" sz="2800" i="1" dirty="0" smtClean="0">
              <a:solidFill>
                <a:schemeClr val="bg1">
                  <a:lumMod val="50000"/>
                </a:schemeClr>
              </a:solidFill>
            </a:endParaRPr>
          </a:p>
          <a:p>
            <a:endParaRPr lang="nl-NL" sz="2800" i="1" dirty="0" smtClean="0">
              <a:solidFill>
                <a:schemeClr val="bg1">
                  <a:lumMod val="50000"/>
                </a:schemeClr>
              </a:solidFill>
            </a:endParaRPr>
          </a:p>
          <a:p>
            <a:endParaRPr lang="nl-NL" sz="2800" i="1" dirty="0" smtClean="0">
              <a:solidFill>
                <a:schemeClr val="bg1">
                  <a:lumMod val="50000"/>
                </a:schemeClr>
              </a:solidFill>
            </a:endParaRPr>
          </a:p>
          <a:p>
            <a:endParaRPr lang="nl-NL" sz="2000" i="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RVS Advies 17-08 Zorgrelatie centraal 702x1000.jpg"/>
          <p:cNvPicPr>
            <a:picLocks noChangeAspect="1"/>
          </p:cNvPicPr>
          <p:nvPr/>
        </p:nvPicPr>
        <p:blipFill>
          <a:blip r:embed="rId3"/>
          <a:stretch>
            <a:fillRect/>
          </a:stretch>
        </p:blipFill>
        <p:spPr>
          <a:xfrm>
            <a:off x="651233" y="1779825"/>
            <a:ext cx="3349267" cy="4771036"/>
          </a:xfrm>
          <a:prstGeom prst="rect">
            <a:avLst/>
          </a:prstGeom>
        </p:spPr>
      </p:pic>
      <p:sp>
        <p:nvSpPr>
          <p:cNvPr id="10" name="Tekstvak 9"/>
          <p:cNvSpPr txBox="1"/>
          <p:nvPr/>
        </p:nvSpPr>
        <p:spPr>
          <a:xfrm>
            <a:off x="4304145" y="1779825"/>
            <a:ext cx="4405745" cy="2492990"/>
          </a:xfrm>
          <a:prstGeom prst="rect">
            <a:avLst/>
          </a:prstGeom>
          <a:noFill/>
        </p:spPr>
        <p:txBody>
          <a:bodyPr wrap="square" rtlCol="0">
            <a:spAutoFit/>
          </a:bodyPr>
          <a:lstStyle/>
          <a:p>
            <a:pPr algn="ctr"/>
            <a:endParaRPr lang="nl-NL" sz="3900" dirty="0" smtClean="0"/>
          </a:p>
          <a:p>
            <a:pPr algn="ctr"/>
            <a:endParaRPr lang="nl-NL" sz="3900" dirty="0" smtClean="0"/>
          </a:p>
          <a:p>
            <a:pPr algn="ctr"/>
            <a:r>
              <a:rPr lang="nl-NL" sz="3900" b="1" dirty="0" smtClean="0"/>
              <a:t>Anders inkopen noodzakelijk</a:t>
            </a:r>
            <a:endParaRPr lang="nl-NL" sz="3900" b="1" dirty="0"/>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31536" y="1620290"/>
            <a:ext cx="2444900" cy="692497"/>
          </a:xfrm>
          <a:prstGeom prst="rect">
            <a:avLst/>
          </a:prstGeom>
        </p:spPr>
        <p:txBody>
          <a:bodyPr wrap="none">
            <a:spAutoFit/>
          </a:bodyPr>
          <a:lstStyle/>
          <a:p>
            <a:r>
              <a:rPr lang="nl-NL" sz="3900" b="1" dirty="0" smtClean="0">
                <a:solidFill>
                  <a:schemeClr val="tx2"/>
                </a:solidFill>
              </a:rPr>
              <a:t>Analyse (I)</a:t>
            </a:r>
            <a:endParaRPr lang="nl-NL" sz="3900" b="1" dirty="0">
              <a:solidFill>
                <a:schemeClr val="tx2"/>
              </a:solidFill>
            </a:endParaRPr>
          </a:p>
        </p:txBody>
      </p:sp>
      <p:sp>
        <p:nvSpPr>
          <p:cNvPr id="6" name="Tijdelijke aanduiding voor inhoud 2"/>
          <p:cNvSpPr txBox="1">
            <a:spLocks/>
          </p:cNvSpPr>
          <p:nvPr/>
        </p:nvSpPr>
        <p:spPr>
          <a:xfrm>
            <a:off x="731536" y="2549236"/>
            <a:ext cx="3870473" cy="3278909"/>
          </a:xfrm>
          <a:prstGeom prst="rect">
            <a:avLst/>
          </a:prstGeom>
        </p:spPr>
        <p:txBody>
          <a:bodyPr vert="horz" lIns="0" tIns="0" rIns="0" bIns="0" rtlCol="0" anchor="t" anchorCtr="0">
            <a:noAutofit/>
          </a:bodyPr>
          <a:lstStyle/>
          <a:p>
            <a:pPr marL="0" marR="0" lvl="0" indent="0" algn="l" defTabSz="457200" rtl="0" eaLnBrk="1" fontAlgn="auto" latinLnBrk="0" hangingPunct="1">
              <a:lnSpc>
                <a:spcPts val="2600"/>
              </a:lnSpc>
              <a:spcBef>
                <a:spcPts val="0"/>
              </a:spcBef>
              <a:spcAft>
                <a:spcPts val="0"/>
              </a:spcAft>
              <a:buClrTx/>
              <a:buSzTx/>
              <a:tabLst/>
              <a:defRPr/>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Zorginkopers missen draagvlak</a:t>
            </a: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Inkopen op kwaliteit is 	onvoldoende van de grond 	gekomen</a:t>
            </a: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De vraag: wat heeft deze 	patiënt, in deze situatie, nodig, 	is naar de achtergrond geraakt </a:t>
            </a: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0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7" name="Afbeelding 6" descr="_DSC0189 kl.jpg"/>
          <p:cNvPicPr>
            <a:picLocks noChangeAspect="1"/>
          </p:cNvPicPr>
          <p:nvPr/>
        </p:nvPicPr>
        <p:blipFill>
          <a:blip r:embed="rId3"/>
          <a:stretch>
            <a:fillRect/>
          </a:stretch>
        </p:blipFill>
        <p:spPr>
          <a:xfrm>
            <a:off x="5070764" y="1620290"/>
            <a:ext cx="3241963" cy="4882473"/>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31536" y="1634836"/>
            <a:ext cx="2582758" cy="692497"/>
          </a:xfrm>
          <a:prstGeom prst="rect">
            <a:avLst/>
          </a:prstGeom>
        </p:spPr>
        <p:txBody>
          <a:bodyPr wrap="none">
            <a:spAutoFit/>
          </a:bodyPr>
          <a:lstStyle/>
          <a:p>
            <a:r>
              <a:rPr lang="nl-NL" sz="3900" b="1" dirty="0" smtClean="0">
                <a:solidFill>
                  <a:schemeClr val="tx2"/>
                </a:solidFill>
              </a:rPr>
              <a:t>Analyse (II)</a:t>
            </a:r>
            <a:endParaRPr lang="nl-NL" sz="3900" b="1" dirty="0">
              <a:solidFill>
                <a:schemeClr val="tx2"/>
              </a:solidFill>
            </a:endParaRPr>
          </a:p>
        </p:txBody>
      </p:sp>
      <p:sp>
        <p:nvSpPr>
          <p:cNvPr id="6" name="Tijdelijke aanduiding voor inhoud 2"/>
          <p:cNvSpPr txBox="1">
            <a:spLocks/>
          </p:cNvSpPr>
          <p:nvPr/>
        </p:nvSpPr>
        <p:spPr>
          <a:xfrm>
            <a:off x="731536" y="2521527"/>
            <a:ext cx="3870473" cy="3278909"/>
          </a:xfrm>
          <a:prstGeom prst="rect">
            <a:avLst/>
          </a:prstGeom>
        </p:spPr>
        <p:txBody>
          <a:bodyPr vert="horz" lIns="0" tIns="0" rIns="0" bIns="0" rtlCol="0" anchor="t" anchorCtr="0">
            <a:noAutofit/>
          </a:bodyPr>
          <a:lstStyle/>
          <a:p>
            <a:pPr marL="0" marR="0" lvl="0" indent="0" algn="l" defTabSz="457200" rtl="0" eaLnBrk="1" fontAlgn="auto" latinLnBrk="0" hangingPunct="1">
              <a:lnSpc>
                <a:spcPts val="2600"/>
              </a:lnSpc>
              <a:spcBef>
                <a:spcPts val="0"/>
              </a:spcBef>
              <a:spcAft>
                <a:spcPts val="0"/>
              </a:spcAft>
              <a:buClrTx/>
              <a:buSzTx/>
              <a:tabLst/>
              <a:defRPr/>
            </a:pPr>
            <a:r>
              <a:rPr kumimoji="0" lang="nl-NL" sz="2000" b="0" i="0" u="none" strike="noStrike" kern="1200" cap="none" spc="0" normalizeH="0" baseline="0" noProof="0" dirty="0" smtClean="0">
                <a:ln>
                  <a:noFill/>
                </a:ln>
                <a:solidFill>
                  <a:schemeClr val="accent2"/>
                </a:solidFill>
                <a:effectLst/>
                <a:uLnTx/>
                <a:uFillTx/>
                <a:latin typeface="+mn-lt"/>
                <a:ea typeface="+mn-ea"/>
                <a:cs typeface="+mn-cs"/>
              </a:rPr>
              <a:t>-</a:t>
            </a:r>
            <a:r>
              <a:rPr kumimoji="0" lang="nl-NL" sz="2000" b="0" i="0" u="none" strike="noStrike" kern="1200" cap="none" spc="0" normalizeH="0" baseline="0" noProof="0" dirty="0" smtClean="0">
                <a:ln>
                  <a:noFill/>
                </a:ln>
                <a:solidFill>
                  <a:schemeClr val="tx2"/>
                </a:solidFill>
                <a:effectLst/>
                <a:uLnTx/>
                <a:uFillTx/>
                <a:latin typeface="+mn-lt"/>
                <a:ea typeface="+mn-ea"/>
                <a:cs typeface="+mn-cs"/>
              </a:rPr>
              <a:t>	</a:t>
            </a: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Zorginkoop is van middel tot 	doel verheven</a:t>
            </a: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Zorginkoop ontmoedigt</a:t>
            </a:r>
            <a:r>
              <a:rPr kumimoji="0" lang="nl-NL" sz="2000" b="0" i="0" u="none" strike="noStrike" kern="1200" cap="none" spc="0" normalizeH="0" noProof="0" dirty="0" smtClean="0">
                <a:ln>
                  <a:noFill/>
                </a:ln>
                <a:solidFill>
                  <a:schemeClr val="accent3"/>
                </a:solidFill>
                <a:effectLst/>
                <a:uLnTx/>
                <a:uFillTx/>
                <a:latin typeface="+mn-lt"/>
                <a:ea typeface="+mn-ea"/>
                <a:cs typeface="+mn-cs"/>
              </a:rPr>
              <a:t> 	preventie en innovatie</a:t>
            </a: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a:lnSpc>
                <a:spcPts val="2600"/>
              </a:lnSpc>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a:t>
            </a:r>
            <a:r>
              <a:rPr lang="nl-NL" sz="2000" dirty="0" smtClean="0">
                <a:solidFill>
                  <a:schemeClr val="accent3"/>
                </a:solidFill>
              </a:rPr>
              <a:t>	Nadruk op financiële transacties 	ondermijnt onderling 	vertrouwen</a:t>
            </a:r>
          </a:p>
          <a:p>
            <a:pPr>
              <a:lnSpc>
                <a:spcPts val="2600"/>
              </a:lnSpc>
            </a:pPr>
            <a:endParaRPr lang="nl-NL" sz="2000" dirty="0" smtClean="0">
              <a:solidFill>
                <a:schemeClr val="accent3"/>
              </a:solidFill>
            </a:endParaRPr>
          </a:p>
          <a:p>
            <a:pPr>
              <a:lnSpc>
                <a:spcPts val="2600"/>
              </a:lnSpc>
            </a:pPr>
            <a:r>
              <a:rPr lang="nl-NL" sz="2000" dirty="0" smtClean="0">
                <a:solidFill>
                  <a:schemeClr val="accent3"/>
                </a:solidFill>
              </a:rPr>
              <a:t>-	Burgers ervaren nauwelijks 	betrokkenheid bij zorginkoop </a:t>
            </a: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0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5" name="Afbeelding 4" descr="spreadsheet.jpg"/>
          <p:cNvPicPr>
            <a:picLocks noChangeAspect="1"/>
          </p:cNvPicPr>
          <p:nvPr/>
        </p:nvPicPr>
        <p:blipFill>
          <a:blip r:embed="rId3"/>
          <a:stretch>
            <a:fillRect/>
          </a:stretch>
        </p:blipFill>
        <p:spPr>
          <a:xfrm>
            <a:off x="5200073" y="2521527"/>
            <a:ext cx="3251200" cy="1641856"/>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31536" y="1634836"/>
            <a:ext cx="2720617" cy="692497"/>
          </a:xfrm>
          <a:prstGeom prst="rect">
            <a:avLst/>
          </a:prstGeom>
        </p:spPr>
        <p:txBody>
          <a:bodyPr wrap="none">
            <a:spAutoFit/>
          </a:bodyPr>
          <a:lstStyle/>
          <a:p>
            <a:r>
              <a:rPr lang="nl-NL" sz="3900" b="1" dirty="0" smtClean="0">
                <a:solidFill>
                  <a:schemeClr val="tx2"/>
                </a:solidFill>
              </a:rPr>
              <a:t>Analyse (III)</a:t>
            </a:r>
            <a:endParaRPr lang="nl-NL" sz="3900" b="1" dirty="0">
              <a:solidFill>
                <a:schemeClr val="tx2"/>
              </a:solidFill>
            </a:endParaRPr>
          </a:p>
        </p:txBody>
      </p:sp>
      <p:sp>
        <p:nvSpPr>
          <p:cNvPr id="6" name="Tijdelijke aanduiding voor inhoud 2"/>
          <p:cNvSpPr txBox="1">
            <a:spLocks/>
          </p:cNvSpPr>
          <p:nvPr/>
        </p:nvSpPr>
        <p:spPr>
          <a:xfrm>
            <a:off x="731536" y="2521527"/>
            <a:ext cx="3870473" cy="3278909"/>
          </a:xfrm>
          <a:prstGeom prst="rect">
            <a:avLst/>
          </a:prstGeom>
        </p:spPr>
        <p:txBody>
          <a:bodyPr vert="horz" lIns="0" tIns="0" rIns="0" bIns="0" rtlCol="0" anchor="t" anchorCtr="0">
            <a:noAutofit/>
          </a:bodyPr>
          <a:lstStyle/>
          <a:p>
            <a:pPr lvl="0">
              <a:lnSpc>
                <a:spcPts val="2600"/>
              </a:lnSpc>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a:t>
            </a:r>
            <a:r>
              <a:rPr lang="nl-NL" sz="2000" dirty="0" smtClean="0">
                <a:solidFill>
                  <a:schemeClr val="accent3"/>
                </a:solidFill>
              </a:rPr>
              <a:t> Ook zorginkopers zelf zien de 	negatieve effecten </a:t>
            </a: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a:lnSpc>
                <a:spcPts val="2600"/>
              </a:lnSpc>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 </a:t>
            </a:r>
            <a:r>
              <a:rPr lang="nl-NL" sz="2000" dirty="0" smtClean="0">
                <a:solidFill>
                  <a:schemeClr val="accent3"/>
                </a:solidFill>
              </a:rPr>
              <a:t>	 Verschillende initiatieven om 	proces van zorginkoop anders in 	te richten</a:t>
            </a: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accent3"/>
              </a:solidFill>
              <a:effectLst/>
              <a:uLnTx/>
              <a:uFillTx/>
              <a:latin typeface="+mn-lt"/>
              <a:ea typeface="+mn-ea"/>
              <a:cs typeface="+mn-cs"/>
            </a:endParaRPr>
          </a:p>
          <a:p>
            <a:pPr>
              <a:lnSpc>
                <a:spcPts val="2600"/>
              </a:lnSpc>
            </a:pPr>
            <a:r>
              <a:rPr kumimoji="0" lang="nl-NL" sz="2000" b="0" i="0" u="none" strike="noStrike" kern="1200" cap="none" spc="0" normalizeH="0" baseline="0" noProof="0" dirty="0" smtClean="0">
                <a:ln>
                  <a:noFill/>
                </a:ln>
                <a:solidFill>
                  <a:schemeClr val="accent3"/>
                </a:solidFill>
                <a:effectLst/>
                <a:uLnTx/>
                <a:uFillTx/>
                <a:latin typeface="+mn-lt"/>
                <a:ea typeface="+mn-ea"/>
                <a:cs typeface="+mn-cs"/>
              </a:rPr>
              <a:t>-</a:t>
            </a:r>
            <a:r>
              <a:rPr lang="nl-NL" sz="2000" dirty="0" smtClean="0">
                <a:solidFill>
                  <a:schemeClr val="accent3"/>
                </a:solidFill>
              </a:rPr>
              <a:t>	 Die initiatieven wijzen in een 	andere richting …..</a:t>
            </a:r>
          </a:p>
          <a:p>
            <a:pPr>
              <a:lnSpc>
                <a:spcPts val="2600"/>
              </a:lnSpc>
            </a:pPr>
            <a:endParaRPr lang="nl-NL" sz="2000" dirty="0" smtClean="0">
              <a:solidFill>
                <a:schemeClr val="tx2"/>
              </a:solidFill>
            </a:endParaRPr>
          </a:p>
          <a:p>
            <a:pPr>
              <a:lnSpc>
                <a:spcPts val="2600"/>
              </a:lnSpc>
            </a:pPr>
            <a:endParaRPr kumimoji="0" lang="nl-NL"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0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8" name="Afbeelding 7" descr="32768.jpg"/>
          <p:cNvPicPr>
            <a:picLocks noChangeAspect="1"/>
          </p:cNvPicPr>
          <p:nvPr/>
        </p:nvPicPr>
        <p:blipFill>
          <a:blip r:embed="rId3"/>
          <a:stretch>
            <a:fillRect/>
          </a:stretch>
        </p:blipFill>
        <p:spPr>
          <a:xfrm>
            <a:off x="4932218" y="1892739"/>
            <a:ext cx="3858297" cy="1884934"/>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9999" y="1708727"/>
            <a:ext cx="7763229" cy="699494"/>
          </a:xfrm>
          <a:prstGeom prst="rect">
            <a:avLst/>
          </a:prstGeom>
        </p:spPr>
        <p:txBody>
          <a:bodyPr vert="horz" lIns="0" tIns="0" rIns="0" bIns="0" rtlCol="0" anchor="b" anchorCtr="0">
            <a:noAutofit/>
          </a:bodyPr>
          <a:lstStyle/>
          <a:p>
            <a:pPr lvl="0">
              <a:lnSpc>
                <a:spcPts val="5200"/>
              </a:lnSpc>
              <a:spcBef>
                <a:spcPct val="0"/>
              </a:spcBef>
              <a:defRPr/>
            </a:pPr>
            <a:r>
              <a:rPr lang="nl-NL" sz="2800" b="1" dirty="0" smtClean="0">
                <a:solidFill>
                  <a:schemeClr val="tx2"/>
                </a:solidFill>
              </a:rPr>
              <a:t>Aanreiken ander perspectief op zorginkoop</a:t>
            </a:r>
            <a:endParaRPr lang="nl-NL" sz="2800" b="1" dirty="0">
              <a:solidFill>
                <a:schemeClr val="tx2"/>
              </a:solidFill>
            </a:endParaRPr>
          </a:p>
        </p:txBody>
      </p:sp>
      <p:pic>
        <p:nvPicPr>
          <p:cNvPr id="8" name="Tijdelijke aanduiding voor inhoud 3" descr="zorgverlener.jpg"/>
          <p:cNvPicPr>
            <a:picLocks noChangeAspect="1"/>
          </p:cNvPicPr>
          <p:nvPr/>
        </p:nvPicPr>
        <p:blipFill>
          <a:blip r:embed="rId3"/>
          <a:stretch>
            <a:fillRect/>
          </a:stretch>
        </p:blipFill>
        <p:spPr>
          <a:xfrm>
            <a:off x="719999" y="2797256"/>
            <a:ext cx="6456560" cy="2394835"/>
          </a:xfrm>
          <a:prstGeom prst="rect">
            <a:avLst/>
          </a:prstGeom>
        </p:spPr>
      </p:pic>
      <p:sp>
        <p:nvSpPr>
          <p:cNvPr id="4" name="Tekstvak 3">
            <a:extLst>
              <a:ext uri="{FF2B5EF4-FFF2-40B4-BE49-F238E27FC236}">
                <a16:creationId xmlns:a16="http://schemas.microsoft.com/office/drawing/2014/main" xmlns="" id="{7523BACB-7764-4EF8-ACB8-EC61C8F06ED9}"/>
              </a:ext>
            </a:extLst>
          </p:cNvPr>
          <p:cNvSpPr txBox="1"/>
          <p:nvPr/>
        </p:nvSpPr>
        <p:spPr>
          <a:xfrm>
            <a:off x="719999" y="5412509"/>
            <a:ext cx="7763229" cy="523220"/>
          </a:xfrm>
          <a:prstGeom prst="rect">
            <a:avLst/>
          </a:prstGeom>
          <a:noFill/>
        </p:spPr>
        <p:txBody>
          <a:bodyPr wrap="square" rtlCol="0">
            <a:spAutoFit/>
          </a:bodyPr>
          <a:lstStyle/>
          <a:p>
            <a:r>
              <a:rPr lang="nl-NL" sz="2800" b="1" i="1" dirty="0"/>
              <a:t>Zorgrelatie centraal, partnerschap leidend</a:t>
            </a:r>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9999" y="1708727"/>
            <a:ext cx="7763229" cy="699494"/>
          </a:xfrm>
          <a:prstGeom prst="rect">
            <a:avLst/>
          </a:prstGeom>
        </p:spPr>
        <p:txBody>
          <a:bodyPr vert="horz" lIns="0" tIns="0" rIns="0" bIns="0" rtlCol="0" anchor="b" anchorCtr="0">
            <a:noAutofit/>
          </a:bodyPr>
          <a:lstStyle/>
          <a:p>
            <a:pPr lvl="0">
              <a:lnSpc>
                <a:spcPts val="5200"/>
              </a:lnSpc>
              <a:spcBef>
                <a:spcPct val="0"/>
              </a:spcBef>
              <a:defRPr/>
            </a:pPr>
            <a:endParaRPr lang="nl-NL" sz="2800" b="1" dirty="0">
              <a:solidFill>
                <a:schemeClr val="tx2"/>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4239416432"/>
              </p:ext>
            </p:extLst>
          </p:nvPr>
        </p:nvGraphicFramePr>
        <p:xfrm>
          <a:off x="1773382" y="1708727"/>
          <a:ext cx="5671127" cy="4816763"/>
        </p:xfrm>
        <a:graphic>
          <a:graphicData uri="http://schemas.openxmlformats.org/drawingml/2006/table">
            <a:tbl>
              <a:tblPr firstRow="1">
                <a:tableStyleId>{00A15C55-8517-42AA-B614-E9B94910E393}</a:tableStyleId>
              </a:tblPr>
              <a:tblGrid>
                <a:gridCol w="5671127"/>
              </a:tblGrid>
              <a:tr h="298972">
                <a:tc>
                  <a:txBody>
                    <a:bodyPr/>
                    <a:lstStyle/>
                    <a:p>
                      <a:pPr algn="ctr">
                        <a:spcAft>
                          <a:spcPts val="0"/>
                        </a:spcAft>
                      </a:pPr>
                      <a:r>
                        <a:rPr lang="nl-NL" sz="1800" dirty="0" smtClean="0"/>
                        <a:t>Vijf sturingsprincipes</a:t>
                      </a:r>
                      <a:endParaRPr lang="nl-NL" sz="1800" dirty="0">
                        <a:latin typeface="Corbel"/>
                        <a:ea typeface="Corbel"/>
                        <a:cs typeface="Times New Roman"/>
                      </a:endParaRPr>
                    </a:p>
                  </a:txBody>
                  <a:tcPr marL="68580" marR="68580" marT="0" marB="0"/>
                </a:tc>
              </a:tr>
              <a:tr h="797257">
                <a:tc>
                  <a:txBody>
                    <a:bodyPr/>
                    <a:lstStyle/>
                    <a:p>
                      <a:pPr algn="ctr">
                        <a:spcAft>
                          <a:spcPts val="0"/>
                        </a:spcAft>
                      </a:pPr>
                      <a:endParaRPr lang="nl-NL" sz="1600" dirty="0" smtClean="0"/>
                    </a:p>
                    <a:p>
                      <a:pPr marL="342900" indent="-342900" algn="ctr">
                        <a:spcAft>
                          <a:spcPts val="0"/>
                        </a:spcAft>
                        <a:buAutoNum type="arabicPeriod"/>
                      </a:pPr>
                      <a:r>
                        <a:rPr lang="nl-NL" sz="1600" dirty="0" smtClean="0"/>
                        <a:t>Individuele zorgrelatie centraal </a:t>
                      </a:r>
                    </a:p>
                    <a:p>
                      <a:pPr marL="342900" indent="-342900" algn="ctr">
                        <a:spcAft>
                          <a:spcPts val="0"/>
                        </a:spcAft>
                        <a:buNone/>
                      </a:pPr>
                      <a:endParaRPr lang="nl-NL" sz="1600" dirty="0">
                        <a:latin typeface="Corbel"/>
                        <a:ea typeface="Corbel"/>
                        <a:cs typeface="Times New Roman"/>
                      </a:endParaRPr>
                    </a:p>
                  </a:txBody>
                  <a:tcPr marL="68580" marR="68580" marT="0" marB="0"/>
                </a:tc>
              </a:tr>
              <a:tr h="1063010">
                <a:tc>
                  <a:txBody>
                    <a:bodyPr/>
                    <a:lstStyle/>
                    <a:p>
                      <a:pPr algn="ctr">
                        <a:spcAft>
                          <a:spcPts val="0"/>
                        </a:spcAft>
                      </a:pPr>
                      <a:endParaRPr lang="nl-NL" sz="1600" dirty="0" smtClean="0"/>
                    </a:p>
                    <a:p>
                      <a:pPr algn="ctr">
                        <a:spcAft>
                          <a:spcPts val="0"/>
                        </a:spcAft>
                      </a:pPr>
                      <a:r>
                        <a:rPr lang="nl-NL" sz="1600" dirty="0" smtClean="0"/>
                        <a:t>2. Gedeelde</a:t>
                      </a:r>
                      <a:r>
                        <a:rPr lang="nl-NL" sz="1600" baseline="0" dirty="0" smtClean="0"/>
                        <a:t> verantwoordelijkheid voor publieke doelen bij zorginkopers en aanbieders</a:t>
                      </a:r>
                    </a:p>
                    <a:p>
                      <a:pPr algn="ctr">
                        <a:spcAft>
                          <a:spcPts val="0"/>
                        </a:spcAft>
                      </a:pPr>
                      <a:endParaRPr lang="nl-NL" sz="1600" dirty="0">
                        <a:latin typeface="Corbel"/>
                        <a:ea typeface="Corbel"/>
                        <a:cs typeface="Times New Roman"/>
                      </a:endParaRPr>
                    </a:p>
                  </a:txBody>
                  <a:tcPr marL="68580" marR="68580" marT="0" marB="0"/>
                </a:tc>
              </a:tr>
              <a:tr h="1063010">
                <a:tc>
                  <a:txBody>
                    <a:bodyPr/>
                    <a:lstStyle/>
                    <a:p>
                      <a:pPr algn="ctr">
                        <a:spcAft>
                          <a:spcPts val="0"/>
                        </a:spcAft>
                      </a:pPr>
                      <a:endParaRPr lang="nl-NL" sz="1600" dirty="0" smtClean="0"/>
                    </a:p>
                    <a:p>
                      <a:pPr algn="ctr">
                        <a:spcAft>
                          <a:spcPts val="0"/>
                        </a:spcAft>
                      </a:pPr>
                      <a:r>
                        <a:rPr lang="nl-NL" sz="1600" dirty="0" smtClean="0"/>
                        <a:t>3. Meerjarenafspraken;</a:t>
                      </a:r>
                      <a:r>
                        <a:rPr lang="nl-NL" sz="1600" baseline="0" dirty="0" smtClean="0"/>
                        <a:t> aanbieders en inkopers als contractpartners </a:t>
                      </a:r>
                    </a:p>
                    <a:p>
                      <a:pPr algn="ctr">
                        <a:spcAft>
                          <a:spcPts val="0"/>
                        </a:spcAft>
                      </a:pPr>
                      <a:endParaRPr lang="nl-NL" sz="1600" dirty="0">
                        <a:latin typeface="+mn-lt"/>
                        <a:ea typeface="Corbel"/>
                        <a:cs typeface="Times New Roman"/>
                      </a:endParaRPr>
                    </a:p>
                  </a:txBody>
                  <a:tcPr marL="68580" marR="68580" marT="0" marB="0"/>
                </a:tc>
              </a:tr>
              <a:tr h="797257">
                <a:tc>
                  <a:txBody>
                    <a:bodyPr/>
                    <a:lstStyle/>
                    <a:p>
                      <a:pPr algn="ctr">
                        <a:spcAft>
                          <a:spcPts val="0"/>
                        </a:spcAft>
                      </a:pPr>
                      <a:endParaRPr lang="nl-NL" sz="1600" dirty="0" smtClean="0"/>
                    </a:p>
                    <a:p>
                      <a:pPr algn="ctr">
                        <a:spcAft>
                          <a:spcPts val="0"/>
                        </a:spcAft>
                      </a:pPr>
                      <a:r>
                        <a:rPr lang="nl-NL" sz="1600" dirty="0" smtClean="0"/>
                        <a:t>4. Het eenduidig regelen van beschikbaarheidsfuncties </a:t>
                      </a:r>
                    </a:p>
                    <a:p>
                      <a:pPr algn="ctr">
                        <a:spcAft>
                          <a:spcPts val="0"/>
                        </a:spcAft>
                      </a:pPr>
                      <a:endParaRPr lang="nl-NL" sz="1600" dirty="0" smtClean="0"/>
                    </a:p>
                  </a:txBody>
                  <a:tcPr marL="68580" marR="68580" marT="0" marB="0"/>
                </a:tc>
              </a:tr>
              <a:tr h="797257">
                <a:tc>
                  <a:txBody>
                    <a:bodyPr/>
                    <a:lstStyle/>
                    <a:p>
                      <a:pPr algn="ctr">
                        <a:spcAft>
                          <a:spcPts val="0"/>
                        </a:spcAft>
                      </a:pPr>
                      <a:endParaRPr lang="nl-NL" sz="1600" dirty="0" smtClean="0"/>
                    </a:p>
                    <a:p>
                      <a:pPr algn="ctr">
                        <a:spcAft>
                          <a:spcPts val="0"/>
                        </a:spcAft>
                      </a:pPr>
                      <a:r>
                        <a:rPr lang="nl-NL" sz="1600" dirty="0" smtClean="0"/>
                        <a:t>5.</a:t>
                      </a:r>
                      <a:r>
                        <a:rPr lang="nl-NL" sz="1600" baseline="0" dirty="0" smtClean="0"/>
                        <a:t> </a:t>
                      </a:r>
                      <a:r>
                        <a:rPr lang="nl-NL" sz="1600" dirty="0" smtClean="0"/>
                        <a:t>Delen van data</a:t>
                      </a:r>
                    </a:p>
                    <a:p>
                      <a:pPr algn="ctr">
                        <a:spcAft>
                          <a:spcPts val="0"/>
                        </a:spcAft>
                      </a:pPr>
                      <a:endParaRPr lang="nl-NL" sz="1600" dirty="0">
                        <a:latin typeface="Corbel"/>
                        <a:ea typeface="Corbel"/>
                        <a:cs typeface="Times New Roman"/>
                      </a:endParaRPr>
                    </a:p>
                  </a:txBody>
                  <a:tcPr marL="68580" marR="68580" marT="0" marB="0"/>
                </a:tc>
              </a:tr>
            </a:tbl>
          </a:graphicData>
        </a:graphic>
      </p:graphicFrame>
      <p:sp>
        <p:nvSpPr>
          <p:cNvPr id="6" name="Titel 1"/>
          <p:cNvSpPr txBox="1">
            <a:spLocks/>
          </p:cNvSpPr>
          <p:nvPr/>
        </p:nvSpPr>
        <p:spPr>
          <a:xfrm>
            <a:off x="872399" y="1861127"/>
            <a:ext cx="7763229" cy="699494"/>
          </a:xfrm>
          <a:prstGeom prst="rect">
            <a:avLst/>
          </a:prstGeom>
        </p:spPr>
        <p:txBody>
          <a:bodyPr vert="horz" lIns="0" tIns="0" rIns="0" bIns="0" rtlCol="0" anchor="b" anchorCtr="0">
            <a:noAutofit/>
          </a:bodyPr>
          <a:lstStyle/>
          <a:p>
            <a:pPr lvl="0">
              <a:lnSpc>
                <a:spcPts val="5200"/>
              </a:lnSpc>
              <a:spcBef>
                <a:spcPct val="0"/>
              </a:spcBef>
              <a:defRPr/>
            </a:pPr>
            <a:endParaRPr lang="nl-NL" sz="2800" b="1" dirty="0">
              <a:solidFill>
                <a:schemeClr val="tx2"/>
              </a:solidFill>
            </a:endParaRPr>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lijkbenige driehoek 3"/>
          <p:cNvSpPr/>
          <p:nvPr/>
        </p:nvSpPr>
        <p:spPr>
          <a:xfrm rot="10800000">
            <a:off x="2543261" y="2610333"/>
            <a:ext cx="3758268" cy="27096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3793637" y="5361747"/>
            <a:ext cx="13615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Zorginkoper</a:t>
            </a:r>
            <a:endParaRPr lang="nl-NL" dirty="0"/>
          </a:p>
        </p:txBody>
      </p:sp>
      <p:sp>
        <p:nvSpPr>
          <p:cNvPr id="6" name="Tekstvak 5"/>
          <p:cNvSpPr txBox="1"/>
          <p:nvPr/>
        </p:nvSpPr>
        <p:spPr>
          <a:xfrm>
            <a:off x="6536421" y="2333434"/>
            <a:ext cx="15985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Zorgaanbieder</a:t>
            </a:r>
            <a:endParaRPr lang="nl-NL" dirty="0"/>
          </a:p>
        </p:txBody>
      </p:sp>
      <p:sp>
        <p:nvSpPr>
          <p:cNvPr id="7" name="Tekstvak 6"/>
          <p:cNvSpPr txBox="1"/>
          <p:nvPr/>
        </p:nvSpPr>
        <p:spPr>
          <a:xfrm>
            <a:off x="955891" y="2333434"/>
            <a:ext cx="146867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Patiënt/cliënt</a:t>
            </a:r>
            <a:endParaRPr lang="nl-NL" dirty="0"/>
          </a:p>
        </p:txBody>
      </p:sp>
      <p:sp>
        <p:nvSpPr>
          <p:cNvPr id="8" name="PIJL-LINKS en -RECHTS 7"/>
          <p:cNvSpPr/>
          <p:nvPr/>
        </p:nvSpPr>
        <p:spPr>
          <a:xfrm>
            <a:off x="2734811" y="2182590"/>
            <a:ext cx="3330429" cy="335453"/>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
        <p:nvSpPr>
          <p:cNvPr id="10" name="Tekstvak 9"/>
          <p:cNvSpPr txBox="1"/>
          <p:nvPr/>
        </p:nvSpPr>
        <p:spPr>
          <a:xfrm>
            <a:off x="3793637" y="1845587"/>
            <a:ext cx="809837" cy="338554"/>
          </a:xfrm>
          <a:prstGeom prst="rect">
            <a:avLst/>
          </a:prstGeom>
          <a:noFill/>
        </p:spPr>
        <p:txBody>
          <a:bodyPr wrap="none" rtlCol="0">
            <a:spAutoFit/>
          </a:bodyPr>
          <a:lstStyle/>
          <a:p>
            <a:r>
              <a:rPr lang="nl-NL" sz="1600" dirty="0" smtClean="0"/>
              <a:t>Sturing</a:t>
            </a:r>
            <a:endParaRPr lang="nl-NL" dirty="0"/>
          </a:p>
        </p:txBody>
      </p:sp>
      <p:sp>
        <p:nvSpPr>
          <p:cNvPr id="13" name="Tekstvak 12"/>
          <p:cNvSpPr txBox="1"/>
          <p:nvPr/>
        </p:nvSpPr>
        <p:spPr>
          <a:xfrm>
            <a:off x="492638" y="1462354"/>
            <a:ext cx="8361584" cy="400110"/>
          </a:xfrm>
          <a:prstGeom prst="rect">
            <a:avLst/>
          </a:prstGeom>
          <a:noFill/>
        </p:spPr>
        <p:txBody>
          <a:bodyPr wrap="none" rtlCol="0">
            <a:spAutoFit/>
          </a:bodyPr>
          <a:lstStyle/>
          <a:p>
            <a:pPr algn="ctr"/>
            <a:r>
              <a:rPr lang="nl-NL" sz="2000" b="1" dirty="0" smtClean="0"/>
              <a:t>I Individuele zorgrelatie sturend voor het aanbod in zorg en ondersteuning</a:t>
            </a:r>
            <a:endParaRPr lang="nl-NL" sz="2000" b="1" dirty="0"/>
          </a:p>
        </p:txBody>
      </p:sp>
      <p:sp>
        <p:nvSpPr>
          <p:cNvPr id="14" name="Tekstvak 13"/>
          <p:cNvSpPr txBox="1"/>
          <p:nvPr/>
        </p:nvSpPr>
        <p:spPr>
          <a:xfrm rot="3303452">
            <a:off x="1630617" y="4007239"/>
            <a:ext cx="2790168" cy="338554"/>
          </a:xfrm>
          <a:prstGeom prst="rect">
            <a:avLst/>
          </a:prstGeom>
          <a:noFill/>
        </p:spPr>
        <p:txBody>
          <a:bodyPr wrap="square" rtlCol="0">
            <a:spAutoFit/>
          </a:bodyPr>
          <a:lstStyle/>
          <a:p>
            <a:pPr algn="ctr"/>
            <a:r>
              <a:rPr lang="nl-NL" sz="1600" dirty="0" smtClean="0"/>
              <a:t>Factuur </a:t>
            </a:r>
            <a:endParaRPr lang="nl-NL" sz="1600" dirty="0"/>
          </a:p>
        </p:txBody>
      </p:sp>
      <p:sp>
        <p:nvSpPr>
          <p:cNvPr id="21" name="Rechthoek 20"/>
          <p:cNvSpPr/>
          <p:nvPr/>
        </p:nvSpPr>
        <p:spPr>
          <a:xfrm>
            <a:off x="546238" y="6146631"/>
            <a:ext cx="8114471" cy="369332"/>
          </a:xfrm>
          <a:prstGeom prst="rect">
            <a:avLst/>
          </a:prstGeom>
        </p:spPr>
        <p:txBody>
          <a:bodyPr wrap="square">
            <a:spAutoFit/>
          </a:bodyPr>
          <a:lstStyle/>
          <a:p>
            <a:pPr lvl="0" algn="ctr"/>
            <a:r>
              <a:rPr lang="nl-NL" dirty="0" smtClean="0"/>
              <a:t>Gewenste sturing vanuit het perspectief van de burger en betaling door de inkoper. </a:t>
            </a:r>
          </a:p>
        </p:txBody>
      </p:sp>
      <p:sp>
        <p:nvSpPr>
          <p:cNvPr id="22" name="PIJL-OMLAAG 21"/>
          <p:cNvSpPr/>
          <p:nvPr/>
        </p:nvSpPr>
        <p:spPr>
          <a:xfrm rot="19553265" flipH="1">
            <a:off x="2978247" y="2757043"/>
            <a:ext cx="315215" cy="24862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dirty="0">
              <a:solidFill>
                <a:srgbClr val="FF0000"/>
              </a:solidFill>
            </a:endParaRPr>
          </a:p>
        </p:txBody>
      </p:sp>
      <p:sp>
        <p:nvSpPr>
          <p:cNvPr id="26" name="Tekstvak 25"/>
          <p:cNvSpPr txBox="1"/>
          <p:nvPr/>
        </p:nvSpPr>
        <p:spPr>
          <a:xfrm rot="18349079">
            <a:off x="4899938" y="3984923"/>
            <a:ext cx="2175722" cy="338554"/>
          </a:xfrm>
          <a:prstGeom prst="rect">
            <a:avLst/>
          </a:prstGeom>
          <a:noFill/>
        </p:spPr>
        <p:txBody>
          <a:bodyPr wrap="square" rtlCol="0">
            <a:spAutoFit/>
          </a:bodyPr>
          <a:lstStyle/>
          <a:p>
            <a:pPr algn="ctr"/>
            <a:r>
              <a:rPr lang="nl-NL" sz="1600" dirty="0" smtClean="0"/>
              <a:t>Betaling </a:t>
            </a:r>
            <a:endParaRPr lang="nl-NL" sz="1600" dirty="0"/>
          </a:p>
        </p:txBody>
      </p:sp>
      <p:sp>
        <p:nvSpPr>
          <p:cNvPr id="27" name="PIJL-OMLAAG 26"/>
          <p:cNvSpPr/>
          <p:nvPr/>
        </p:nvSpPr>
        <p:spPr>
          <a:xfrm rot="12915136" flipH="1">
            <a:off x="5591514" y="2786158"/>
            <a:ext cx="315215" cy="24862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719999" y="1708727"/>
            <a:ext cx="7763229" cy="699494"/>
          </a:xfrm>
          <a:prstGeom prst="rect">
            <a:avLst/>
          </a:prstGeom>
        </p:spPr>
        <p:txBody>
          <a:bodyPr vert="horz" lIns="0" tIns="0" rIns="0" bIns="0" rtlCol="0" anchor="b" anchorCtr="0">
            <a:noAutofit/>
          </a:bodyPr>
          <a:lstStyle/>
          <a:p>
            <a:pPr lvl="0">
              <a:lnSpc>
                <a:spcPts val="5200"/>
              </a:lnSpc>
              <a:spcBef>
                <a:spcPct val="0"/>
              </a:spcBef>
              <a:defRPr/>
            </a:pPr>
            <a:r>
              <a:rPr lang="nl-NL" sz="3900" dirty="0" smtClean="0"/>
              <a:t>Maar…</a:t>
            </a:r>
            <a:endParaRPr lang="nl-NL" sz="3900" b="1" dirty="0">
              <a:solidFill>
                <a:schemeClr val="tx2"/>
              </a:solidFill>
            </a:endParaRPr>
          </a:p>
        </p:txBody>
      </p:sp>
      <p:sp>
        <p:nvSpPr>
          <p:cNvPr id="6" name="Tijdelijke aanduiding voor inhoud 2"/>
          <p:cNvSpPr txBox="1">
            <a:spLocks/>
          </p:cNvSpPr>
          <p:nvPr/>
        </p:nvSpPr>
        <p:spPr>
          <a:xfrm>
            <a:off x="720000" y="2700000"/>
            <a:ext cx="8136000" cy="3420000"/>
          </a:xfrm>
          <a:prstGeom prst="rect">
            <a:avLst/>
          </a:prstGeom>
        </p:spPr>
        <p:txBody>
          <a:bodyPr vert="horz" lIns="0" tIns="0" rIns="0" bIns="0" rtlCol="0" anchor="t" anchorCtr="0">
            <a:noAutofit/>
          </a:bodyPr>
          <a:lstStyle/>
          <a:p>
            <a:pPr marL="0" marR="0" lvl="0" indent="0" algn="l" defTabSz="457200" rtl="0" eaLnBrk="1" fontAlgn="auto" latinLnBrk="0" hangingPunct="1">
              <a:lnSpc>
                <a:spcPts val="2600"/>
              </a:lnSpc>
              <a:spcBef>
                <a:spcPts val="0"/>
              </a:spcBef>
              <a:spcAft>
                <a:spcPts val="0"/>
              </a:spcAft>
              <a:buClrTx/>
              <a:buSzTx/>
              <a:tabLst/>
              <a:defRPr/>
            </a:pPr>
            <a:r>
              <a:rPr kumimoji="0" lang="nl-NL" sz="2200" b="0" i="0" u="none" strike="noStrike" kern="1200" cap="none" spc="0" normalizeH="0" baseline="0" noProof="0" dirty="0" smtClean="0">
                <a:ln>
                  <a:noFill/>
                </a:ln>
                <a:solidFill>
                  <a:schemeClr val="accent3"/>
                </a:solidFill>
                <a:effectLst/>
                <a:uLnTx/>
                <a:uFillTx/>
                <a:latin typeface="+mn-lt"/>
                <a:ea typeface="+mn-ea"/>
                <a:cs typeface="+mn-cs"/>
              </a:rPr>
              <a:t>-	Leidt tot een open einde regeling met alleen het eigen risico en 	eigen bijdrage als “rem”, en pakketmaatregelen als “noodrem”</a:t>
            </a:r>
          </a:p>
          <a:p>
            <a:pPr marL="0" marR="0" lvl="0" indent="0" algn="l" defTabSz="457200" rtl="0" eaLnBrk="1" fontAlgn="auto" latinLnBrk="0" hangingPunct="1">
              <a:lnSpc>
                <a:spcPts val="2600"/>
              </a:lnSpc>
              <a:spcBef>
                <a:spcPts val="0"/>
              </a:spcBef>
              <a:spcAft>
                <a:spcPts val="0"/>
              </a:spcAft>
              <a:buClrTx/>
              <a:buSzTx/>
              <a:buFontTx/>
              <a:buChar char="-"/>
              <a:tabLst/>
              <a:defRPr/>
            </a:pPr>
            <a:endParaRPr kumimoji="0" lang="nl-NL" sz="22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kumimoji="0" lang="nl-NL" sz="2200" b="0" i="0" u="none" strike="noStrike" kern="1200" cap="none" spc="0" normalizeH="0" baseline="0" noProof="0" dirty="0" smtClean="0">
                <a:ln>
                  <a:noFill/>
                </a:ln>
                <a:solidFill>
                  <a:schemeClr val="accent3"/>
                </a:solidFill>
                <a:effectLst/>
                <a:uLnTx/>
                <a:uFillTx/>
                <a:latin typeface="+mn-lt"/>
                <a:ea typeface="+mn-ea"/>
                <a:cs typeface="+mn-cs"/>
              </a:rPr>
              <a:t>-	Patiënten/cliënten willen administratief gemak</a:t>
            </a:r>
          </a:p>
          <a:p>
            <a:pPr marL="0" marR="0" lvl="0" indent="0" algn="l" defTabSz="457200" rtl="0" eaLnBrk="1" fontAlgn="auto" latinLnBrk="0" hangingPunct="1">
              <a:lnSpc>
                <a:spcPts val="2600"/>
              </a:lnSpc>
              <a:spcBef>
                <a:spcPts val="0"/>
              </a:spcBef>
              <a:spcAft>
                <a:spcPts val="0"/>
              </a:spcAft>
              <a:buClrTx/>
              <a:buSzTx/>
              <a:buFontTx/>
              <a:buChar char="-"/>
              <a:tabLst/>
              <a:defRPr/>
            </a:pPr>
            <a:endParaRPr kumimoji="0" lang="nl-NL" sz="22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kumimoji="0" lang="nl-NL" sz="2200" b="0" i="0" u="none" strike="noStrike" kern="1200" cap="none" spc="0" normalizeH="0" baseline="0" noProof="0" dirty="0" smtClean="0">
                <a:ln>
                  <a:noFill/>
                </a:ln>
                <a:solidFill>
                  <a:schemeClr val="accent3"/>
                </a:solidFill>
                <a:effectLst/>
                <a:uLnTx/>
                <a:uFillTx/>
                <a:latin typeface="+mn-lt"/>
                <a:ea typeface="+mn-ea"/>
                <a:cs typeface="+mn-cs"/>
              </a:rPr>
              <a:t>-	Voor de patiënt/cliënt gewenste ontwikkelingen, zoals innovatie 	en preventie, komen op deze manier wellicht onvoldoende tot 	stand</a:t>
            </a:r>
          </a:p>
          <a:p>
            <a:pPr marL="0" marR="0" lvl="0" indent="0" algn="l" defTabSz="457200" rtl="0" eaLnBrk="1" fontAlgn="auto" latinLnBrk="0" hangingPunct="1">
              <a:lnSpc>
                <a:spcPts val="2600"/>
              </a:lnSpc>
              <a:spcBef>
                <a:spcPts val="0"/>
              </a:spcBef>
              <a:spcAft>
                <a:spcPts val="0"/>
              </a:spcAft>
              <a:buClrTx/>
              <a:buSzTx/>
              <a:tabLst/>
              <a:defRPr/>
            </a:pPr>
            <a:endParaRPr kumimoji="0" lang="nl-NL" sz="2200" b="0" i="0" u="none" strike="noStrike" kern="1200" cap="none" spc="0" normalizeH="0" baseline="0" noProof="0" dirty="0" smtClean="0">
              <a:ln>
                <a:noFill/>
              </a:ln>
              <a:solidFill>
                <a:schemeClr val="accent3"/>
              </a:solidFill>
              <a:effectLst/>
              <a:uLnTx/>
              <a:uFillTx/>
              <a:latin typeface="+mn-lt"/>
              <a:ea typeface="+mn-ea"/>
              <a:cs typeface="+mn-cs"/>
            </a:endParaRPr>
          </a:p>
          <a:p>
            <a:pPr marL="0" marR="0" lvl="0" indent="0" algn="l" defTabSz="457200" rtl="0" eaLnBrk="1" fontAlgn="auto" latinLnBrk="0" hangingPunct="1">
              <a:lnSpc>
                <a:spcPts val="2600"/>
              </a:lnSpc>
              <a:spcBef>
                <a:spcPts val="0"/>
              </a:spcBef>
              <a:spcAft>
                <a:spcPts val="0"/>
              </a:spcAft>
              <a:buClrTx/>
              <a:buSzTx/>
              <a:tabLst/>
              <a:defRPr/>
            </a:pPr>
            <a:r>
              <a:rPr lang="nl-NL" sz="2200" noProof="0" dirty="0" smtClean="0">
                <a:solidFill>
                  <a:schemeClr val="accent3"/>
                </a:solidFill>
              </a:rPr>
              <a:t>-	</a:t>
            </a:r>
            <a:r>
              <a:rPr kumimoji="0" lang="nl-NL" sz="2200" b="0" i="0" u="none" strike="noStrike" kern="1200" cap="none" spc="0" normalizeH="0" baseline="0" noProof="0" dirty="0" smtClean="0">
                <a:ln>
                  <a:noFill/>
                </a:ln>
                <a:solidFill>
                  <a:schemeClr val="accent3"/>
                </a:solidFill>
                <a:effectLst/>
                <a:uLnTx/>
                <a:uFillTx/>
                <a:latin typeface="+mn-lt"/>
                <a:ea typeface="+mn-ea"/>
                <a:cs typeface="+mn-cs"/>
              </a:rPr>
              <a:t>Beschikbaarheidsfuncties of dure</a:t>
            </a:r>
            <a:r>
              <a:rPr kumimoji="0" lang="nl-NL" sz="2200" b="0" i="0" u="none" strike="noStrike" kern="1200" cap="none" spc="0" normalizeH="0" noProof="0" dirty="0" smtClean="0">
                <a:ln>
                  <a:noFill/>
                </a:ln>
                <a:solidFill>
                  <a:schemeClr val="accent3"/>
                </a:solidFill>
                <a:effectLst/>
                <a:uLnTx/>
                <a:uFillTx/>
                <a:latin typeface="+mn-lt"/>
                <a:ea typeface="+mn-ea"/>
                <a:cs typeface="+mn-cs"/>
              </a:rPr>
              <a:t> infrastructuur</a:t>
            </a:r>
            <a:r>
              <a:rPr kumimoji="0" lang="nl-NL" sz="2200" b="0" i="0" u="none" strike="noStrike" kern="1200" cap="none" spc="0" normalizeH="0" baseline="0" noProof="0" dirty="0" smtClean="0">
                <a:ln>
                  <a:noFill/>
                </a:ln>
                <a:solidFill>
                  <a:schemeClr val="accent3"/>
                </a:solidFill>
                <a:effectLst/>
                <a:uLnTx/>
                <a:uFillTx/>
                <a:latin typeface="+mn-lt"/>
                <a:ea typeface="+mn-ea"/>
                <a:cs typeface="+mn-cs"/>
              </a:rPr>
              <a:t> komen niet of juist 	dubbel uitgevoerd tot stand</a:t>
            </a:r>
          </a:p>
          <a:p>
            <a:pPr marL="0" marR="0" lvl="0" indent="0" algn="l" defTabSz="457200" rtl="0" eaLnBrk="1" fontAlgn="auto" latinLnBrk="0" hangingPunct="1">
              <a:lnSpc>
                <a:spcPts val="2600"/>
              </a:lnSpc>
              <a:spcBef>
                <a:spcPts val="0"/>
              </a:spcBef>
              <a:spcAft>
                <a:spcPts val="0"/>
              </a:spcAft>
              <a:buClrTx/>
              <a:buSzTx/>
              <a:buFont typeface="Lucida Grande"/>
              <a:buNone/>
              <a:tabLst/>
              <a:defRPr/>
            </a:pPr>
            <a:endParaRPr kumimoji="0" lang="nl-NL" sz="22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4518" y="4072747"/>
            <a:ext cx="7772400" cy="1414468"/>
          </a:xfrm>
        </p:spPr>
        <p:txBody>
          <a:bodyPr/>
          <a:lstStyle/>
          <a:p>
            <a:r>
              <a:rPr lang="nl-NL" b="0" dirty="0" smtClean="0"/>
              <a:t>De Zorgagenda voor een gezonde samenleving</a:t>
            </a:r>
            <a:endParaRPr lang="nl-NL" b="0" dirty="0"/>
          </a:p>
        </p:txBody>
      </p:sp>
      <p:pic>
        <p:nvPicPr>
          <p:cNvPr id="4" name="Afbeelding 3" descr="2017-04-21_MG_1043.jpg"/>
          <p:cNvPicPr>
            <a:picLocks noChangeAspect="1"/>
          </p:cNvPicPr>
          <p:nvPr/>
        </p:nvPicPr>
        <p:blipFill>
          <a:blip r:embed="rId3" cstate="print"/>
          <a:stretch>
            <a:fillRect/>
          </a:stretch>
        </p:blipFill>
        <p:spPr>
          <a:xfrm rot="899095">
            <a:off x="4798469" y="462408"/>
            <a:ext cx="4182232" cy="2790146"/>
          </a:xfrm>
          <a:prstGeom prst="rect">
            <a:avLst/>
          </a:prstGeom>
        </p:spPr>
      </p:pic>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lijkbenige driehoek 3"/>
          <p:cNvSpPr/>
          <p:nvPr/>
        </p:nvSpPr>
        <p:spPr>
          <a:xfrm rot="10800000">
            <a:off x="2643929" y="2217055"/>
            <a:ext cx="3758268" cy="27096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3828863" y="5123479"/>
            <a:ext cx="13615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Zorginkoper</a:t>
            </a:r>
            <a:endParaRPr lang="nl-NL" dirty="0"/>
          </a:p>
        </p:txBody>
      </p:sp>
      <p:sp>
        <p:nvSpPr>
          <p:cNvPr id="6" name="Tekstvak 5"/>
          <p:cNvSpPr txBox="1"/>
          <p:nvPr/>
        </p:nvSpPr>
        <p:spPr>
          <a:xfrm>
            <a:off x="6595142" y="2032389"/>
            <a:ext cx="15985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Zorgaanbieder</a:t>
            </a:r>
            <a:endParaRPr lang="nl-NL" dirty="0"/>
          </a:p>
        </p:txBody>
      </p:sp>
      <p:sp>
        <p:nvSpPr>
          <p:cNvPr id="8" name="Tekstvak 7"/>
          <p:cNvSpPr txBox="1"/>
          <p:nvPr/>
        </p:nvSpPr>
        <p:spPr>
          <a:xfrm>
            <a:off x="1032645" y="2032389"/>
            <a:ext cx="146867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NL" dirty="0" smtClean="0"/>
              <a:t>Patiënt/cliënt</a:t>
            </a:r>
            <a:endParaRPr lang="nl-NL" dirty="0"/>
          </a:p>
        </p:txBody>
      </p:sp>
      <p:sp>
        <p:nvSpPr>
          <p:cNvPr id="9" name="PIJL-LINKS en -RECHTS 8"/>
          <p:cNvSpPr/>
          <p:nvPr/>
        </p:nvSpPr>
        <p:spPr>
          <a:xfrm rot="18303949">
            <a:off x="4329340" y="3527721"/>
            <a:ext cx="2943883" cy="370268"/>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
        <p:nvSpPr>
          <p:cNvPr id="10" name="Tekstvak 9"/>
          <p:cNvSpPr txBox="1"/>
          <p:nvPr/>
        </p:nvSpPr>
        <p:spPr>
          <a:xfrm rot="18278115">
            <a:off x="4639022" y="3574376"/>
            <a:ext cx="3157234" cy="584775"/>
          </a:xfrm>
          <a:prstGeom prst="rect">
            <a:avLst/>
          </a:prstGeom>
          <a:noFill/>
        </p:spPr>
        <p:txBody>
          <a:bodyPr wrap="square" rtlCol="0">
            <a:spAutoFit/>
          </a:bodyPr>
          <a:lstStyle/>
          <a:p>
            <a:pPr algn="ctr"/>
            <a:r>
              <a:rPr lang="nl-NL" sz="1600" dirty="0" err="1" smtClean="0"/>
              <a:t>Meerjarenovereenkomsten</a:t>
            </a:r>
            <a:endParaRPr lang="nl-NL" sz="1600" dirty="0" smtClean="0"/>
          </a:p>
          <a:p>
            <a:pPr algn="ctr"/>
            <a:r>
              <a:rPr lang="nl-NL" sz="1600" dirty="0" smtClean="0"/>
              <a:t> (met inbreng patiënt/cliënt)</a:t>
            </a:r>
            <a:endParaRPr lang="nl-NL" sz="1600" dirty="0"/>
          </a:p>
        </p:txBody>
      </p:sp>
      <p:sp>
        <p:nvSpPr>
          <p:cNvPr id="11" name="Tekstvak 10"/>
          <p:cNvSpPr txBox="1"/>
          <p:nvPr/>
        </p:nvSpPr>
        <p:spPr>
          <a:xfrm>
            <a:off x="240964" y="1462354"/>
            <a:ext cx="4732321" cy="400110"/>
          </a:xfrm>
          <a:prstGeom prst="rect">
            <a:avLst/>
          </a:prstGeom>
          <a:noFill/>
        </p:spPr>
        <p:txBody>
          <a:bodyPr wrap="none" rtlCol="0">
            <a:spAutoFit/>
          </a:bodyPr>
          <a:lstStyle/>
          <a:p>
            <a:r>
              <a:rPr lang="nl-NL" sz="2000" b="1" dirty="0" smtClean="0"/>
              <a:t>II Strategische inkoop op de achtergrond</a:t>
            </a:r>
            <a:endParaRPr lang="nl-NL" sz="2000" b="1" dirty="0"/>
          </a:p>
        </p:txBody>
      </p:sp>
      <p:sp>
        <p:nvSpPr>
          <p:cNvPr id="13" name="Rechthoek 12"/>
          <p:cNvSpPr/>
          <p:nvPr/>
        </p:nvSpPr>
        <p:spPr>
          <a:xfrm>
            <a:off x="117446" y="5828145"/>
            <a:ext cx="9026554" cy="646331"/>
          </a:xfrm>
          <a:prstGeom prst="rect">
            <a:avLst/>
          </a:prstGeom>
        </p:spPr>
        <p:txBody>
          <a:bodyPr wrap="square">
            <a:spAutoFit/>
          </a:bodyPr>
          <a:lstStyle/>
          <a:p>
            <a:pPr lvl="0" algn="ctr"/>
            <a:r>
              <a:rPr lang="nl-NL" dirty="0" smtClean="0"/>
              <a:t>De  zorginkoper sluit </a:t>
            </a:r>
            <a:r>
              <a:rPr lang="nl-NL" dirty="0" err="1" smtClean="0"/>
              <a:t>meerjarenovereenkomsten</a:t>
            </a:r>
            <a:r>
              <a:rPr lang="nl-NL" dirty="0" smtClean="0"/>
              <a:t> waarin de lange termijn gewenste ontwikkelingen worden afgesproken. </a:t>
            </a:r>
          </a:p>
        </p:txBody>
      </p:sp>
      <p:sp>
        <p:nvSpPr>
          <p:cNvPr id="20" name="Tekstvak 19"/>
          <p:cNvSpPr txBox="1"/>
          <p:nvPr/>
        </p:nvSpPr>
        <p:spPr>
          <a:xfrm rot="3303452">
            <a:off x="934663" y="3562545"/>
            <a:ext cx="3587561" cy="584775"/>
          </a:xfrm>
          <a:prstGeom prst="rect">
            <a:avLst/>
          </a:prstGeom>
          <a:noFill/>
        </p:spPr>
        <p:txBody>
          <a:bodyPr wrap="square" rtlCol="0">
            <a:spAutoFit/>
          </a:bodyPr>
          <a:lstStyle/>
          <a:p>
            <a:pPr algn="ctr"/>
            <a:r>
              <a:rPr lang="nl-NL" sz="1600" dirty="0" smtClean="0"/>
              <a:t>Inzicht vergelijkende zorggegevens en  afspraken met aanbieders</a:t>
            </a:r>
            <a:endParaRPr lang="nl-NL" sz="1600" dirty="0"/>
          </a:p>
        </p:txBody>
      </p:sp>
      <p:sp>
        <p:nvSpPr>
          <p:cNvPr id="14" name="PIJL-LINKS en -RECHTS 13"/>
          <p:cNvSpPr/>
          <p:nvPr/>
        </p:nvSpPr>
        <p:spPr>
          <a:xfrm rot="3367037">
            <a:off x="1755319" y="3541775"/>
            <a:ext cx="2943883" cy="370268"/>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68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844952" y="2314937"/>
          <a:ext cx="7442520" cy="3692325"/>
        </p:xfrm>
        <a:graphic>
          <a:graphicData uri="http://schemas.openxmlformats.org/drawingml/2006/table">
            <a:tbl>
              <a:tblPr firstRow="1" bandRow="1">
                <a:tableStyleId>{93296810-A885-4BE3-A3E7-6D5BEEA58F35}</a:tableStyleId>
              </a:tblPr>
              <a:tblGrid>
                <a:gridCol w="2480840"/>
                <a:gridCol w="2480840"/>
                <a:gridCol w="2480840"/>
              </a:tblGrid>
              <a:tr h="1230775">
                <a:tc>
                  <a:txBody>
                    <a:bodyPr/>
                    <a:lstStyle/>
                    <a:p>
                      <a:r>
                        <a:rPr lang="nl-NL" dirty="0" smtClean="0">
                          <a:solidFill>
                            <a:schemeClr val="tx1"/>
                          </a:solidFill>
                        </a:rPr>
                        <a:t>Investeren in onderling vertrouwen</a:t>
                      </a:r>
                      <a:endParaRPr lang="nl-NL" dirty="0">
                        <a:solidFill>
                          <a:schemeClr val="tx1"/>
                        </a:solidFill>
                      </a:endParaRPr>
                    </a:p>
                  </a:txBody>
                  <a:tcPr/>
                </a:tc>
                <a:tc>
                  <a:txBody>
                    <a:bodyPr/>
                    <a:lstStyle/>
                    <a:p>
                      <a:r>
                        <a:rPr lang="nl-NL" dirty="0" smtClean="0">
                          <a:solidFill>
                            <a:schemeClr val="tx1"/>
                          </a:solidFill>
                        </a:rPr>
                        <a:t>Meer aandacht voor verschillen tussen</a:t>
                      </a:r>
                      <a:r>
                        <a:rPr lang="nl-NL" baseline="0" dirty="0" smtClean="0">
                          <a:solidFill>
                            <a:schemeClr val="tx1"/>
                          </a:solidFill>
                        </a:rPr>
                        <a:t> mensen</a:t>
                      </a:r>
                      <a:endParaRPr lang="nl-NL" dirty="0">
                        <a:solidFill>
                          <a:schemeClr val="tx1"/>
                        </a:solidFill>
                      </a:endParaRPr>
                    </a:p>
                  </a:txBody>
                  <a:tcPr/>
                </a:tc>
                <a:tc>
                  <a:txBody>
                    <a:bodyPr/>
                    <a:lstStyle/>
                    <a:p>
                      <a:r>
                        <a:rPr lang="nl-NL" dirty="0" smtClean="0">
                          <a:solidFill>
                            <a:schemeClr val="tx1"/>
                          </a:solidFill>
                        </a:rPr>
                        <a:t>Inzetten op blijvende solidariteit</a:t>
                      </a:r>
                      <a:endParaRPr lang="nl-NL" dirty="0">
                        <a:solidFill>
                          <a:schemeClr val="tx1"/>
                        </a:solidFill>
                      </a:endParaRPr>
                    </a:p>
                  </a:txBody>
                  <a:tcPr/>
                </a:tc>
              </a:tr>
              <a:tr h="1230775">
                <a:tc>
                  <a:txBody>
                    <a:bodyPr/>
                    <a:lstStyle/>
                    <a:p>
                      <a:r>
                        <a:rPr lang="nl-NL" dirty="0" smtClean="0"/>
                        <a:t>1. Verantwoording in dienst van </a:t>
                      </a:r>
                    </a:p>
                    <a:p>
                      <a:r>
                        <a:rPr lang="nl-NL" dirty="0" smtClean="0"/>
                        <a:t>verantwoordelijkheid</a:t>
                      </a:r>
                      <a:endParaRPr lang="nl-NL" dirty="0"/>
                    </a:p>
                  </a:txBody>
                  <a:tcPr/>
                </a:tc>
                <a:tc>
                  <a:txBody>
                    <a:bodyPr/>
                    <a:lstStyle/>
                    <a:p>
                      <a:r>
                        <a:rPr lang="nl-NL" dirty="0" smtClean="0"/>
                        <a:t>3. Diversiteit in dienstverlening</a:t>
                      </a:r>
                      <a:endParaRPr lang="nl-NL" dirty="0"/>
                    </a:p>
                  </a:txBody>
                  <a:tcPr/>
                </a:tc>
                <a:tc>
                  <a:txBody>
                    <a:bodyPr/>
                    <a:lstStyle/>
                    <a:p>
                      <a:r>
                        <a:rPr lang="nl-NL" dirty="0" smtClean="0"/>
                        <a:t>5. Toegangsdrempels</a:t>
                      </a:r>
                      <a:r>
                        <a:rPr lang="nl-NL" baseline="0" dirty="0" smtClean="0"/>
                        <a:t> </a:t>
                      </a:r>
                    </a:p>
                    <a:p>
                      <a:r>
                        <a:rPr lang="nl-NL" baseline="0" dirty="0" smtClean="0"/>
                        <a:t>op maat</a:t>
                      </a:r>
                      <a:endParaRPr lang="nl-NL" dirty="0"/>
                    </a:p>
                  </a:txBody>
                  <a:tcPr/>
                </a:tc>
              </a:tr>
              <a:tr h="1230775">
                <a:tc>
                  <a:txBody>
                    <a:bodyPr/>
                    <a:lstStyle/>
                    <a:p>
                      <a:r>
                        <a:rPr lang="nl-NL" dirty="0" smtClean="0"/>
                        <a:t>2. Investeren in een gezonde samenleving</a:t>
                      </a:r>
                    </a:p>
                    <a:p>
                      <a:endParaRPr lang="nl-NL" dirty="0"/>
                    </a:p>
                  </a:txBody>
                  <a:tcPr/>
                </a:tc>
                <a:tc>
                  <a:txBody>
                    <a:bodyPr/>
                    <a:lstStyle/>
                    <a:p>
                      <a:r>
                        <a:rPr lang="nl-NL" dirty="0" smtClean="0"/>
                        <a:t>4. Ruimte</a:t>
                      </a:r>
                      <a:r>
                        <a:rPr lang="nl-NL" baseline="0" dirty="0" smtClean="0"/>
                        <a:t> voor kwaliteiten van leven</a:t>
                      </a:r>
                      <a:endParaRPr lang="nl-NL" dirty="0"/>
                    </a:p>
                  </a:txBody>
                  <a:tcPr/>
                </a:tc>
                <a:tc>
                  <a:txBody>
                    <a:bodyPr/>
                    <a:lstStyle/>
                    <a:p>
                      <a:r>
                        <a:rPr lang="nl-NL" dirty="0" smtClean="0"/>
                        <a:t>6. Participeren</a:t>
                      </a:r>
                      <a:r>
                        <a:rPr lang="nl-NL" baseline="0" dirty="0" smtClean="0"/>
                        <a:t> naar eigen maatstaven</a:t>
                      </a:r>
                      <a:endParaRPr lang="nl-NL"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2017-04-21_MG_0983.jpg"/>
          <p:cNvPicPr>
            <a:picLocks noChangeAspect="1"/>
          </p:cNvPicPr>
          <p:nvPr/>
        </p:nvPicPr>
        <p:blipFill>
          <a:blip r:embed="rId3" cstate="print"/>
          <a:stretch>
            <a:fillRect/>
          </a:stretch>
        </p:blipFill>
        <p:spPr>
          <a:xfrm>
            <a:off x="3760591" y="3532991"/>
            <a:ext cx="4346179" cy="2899522"/>
          </a:xfrm>
          <a:prstGeom prst="rect">
            <a:avLst/>
          </a:prstGeom>
        </p:spPr>
      </p:pic>
      <p:pic>
        <p:nvPicPr>
          <p:cNvPr id="6" name="Afbeelding 5" descr="2017-04-21_MG_1128.jpg"/>
          <p:cNvPicPr>
            <a:picLocks noChangeAspect="1"/>
          </p:cNvPicPr>
          <p:nvPr/>
        </p:nvPicPr>
        <p:blipFill>
          <a:blip r:embed="rId4" cstate="print"/>
          <a:stretch>
            <a:fillRect/>
          </a:stretch>
        </p:blipFill>
        <p:spPr>
          <a:xfrm>
            <a:off x="4526906" y="1651237"/>
            <a:ext cx="3579864" cy="2388281"/>
          </a:xfrm>
          <a:prstGeom prst="rect">
            <a:avLst/>
          </a:prstGeom>
        </p:spPr>
      </p:pic>
      <p:pic>
        <p:nvPicPr>
          <p:cNvPr id="8" name="Afbeelding 7" descr="2017-04-21_MG_1081.jpg"/>
          <p:cNvPicPr>
            <a:picLocks noChangeAspect="1"/>
          </p:cNvPicPr>
          <p:nvPr/>
        </p:nvPicPr>
        <p:blipFill>
          <a:blip r:embed="rId5" cstate="print"/>
          <a:stretch>
            <a:fillRect/>
          </a:stretch>
        </p:blipFill>
        <p:spPr>
          <a:xfrm>
            <a:off x="939976" y="4039518"/>
            <a:ext cx="3586930" cy="2392995"/>
          </a:xfrm>
          <a:prstGeom prst="rect">
            <a:avLst/>
          </a:prstGeom>
        </p:spPr>
      </p:pic>
      <p:pic>
        <p:nvPicPr>
          <p:cNvPr id="9" name="Afbeelding 8" descr="2017-04-21_MG_1090.jpg"/>
          <p:cNvPicPr>
            <a:picLocks noChangeAspect="1"/>
          </p:cNvPicPr>
          <p:nvPr/>
        </p:nvPicPr>
        <p:blipFill>
          <a:blip r:embed="rId6" cstate="print"/>
          <a:stretch>
            <a:fillRect/>
          </a:stretch>
        </p:blipFill>
        <p:spPr>
          <a:xfrm flipH="1">
            <a:off x="939976" y="1651237"/>
            <a:ext cx="3586930" cy="2392995"/>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iek 9"/>
          <p:cNvGraphicFramePr/>
          <p:nvPr/>
        </p:nvGraphicFramePr>
        <p:xfrm>
          <a:off x="791571" y="1612442"/>
          <a:ext cx="7656394" cy="48536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10"/>
          <p:cNvSpPr txBox="1"/>
          <p:nvPr/>
        </p:nvSpPr>
        <p:spPr>
          <a:xfrm>
            <a:off x="2306471" y="1396998"/>
            <a:ext cx="2361063" cy="430887"/>
          </a:xfrm>
          <a:prstGeom prst="rect">
            <a:avLst/>
          </a:prstGeom>
          <a:noFill/>
        </p:spPr>
        <p:txBody>
          <a:bodyPr wrap="square" rtlCol="0">
            <a:spAutoFit/>
          </a:bodyPr>
          <a:lstStyle/>
          <a:p>
            <a:r>
              <a:rPr lang="nl-NL" sz="2200" b="1" dirty="0" smtClean="0"/>
              <a:t>TOTAAL: 17.712</a:t>
            </a:r>
            <a:endParaRPr lang="nl-NL" sz="2200" b="1" dirty="0"/>
          </a:p>
        </p:txBody>
      </p:sp>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foto partners voor ppt.PNG"/>
          <p:cNvPicPr>
            <a:picLocks noChangeAspect="1"/>
          </p:cNvPicPr>
          <p:nvPr/>
        </p:nvPicPr>
        <p:blipFill>
          <a:blip r:embed="rId3" cstate="print"/>
          <a:stretch>
            <a:fillRect/>
          </a:stretch>
        </p:blipFill>
        <p:spPr>
          <a:xfrm>
            <a:off x="1043596" y="1419367"/>
            <a:ext cx="6963425" cy="5438633"/>
          </a:xfrm>
          <a:prstGeom prst="rect">
            <a:avLst/>
          </a:prstGeom>
        </p:spPr>
      </p:pic>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fiek 14"/>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ek 5"/>
          <p:cNvGraphicFramePr/>
          <p:nvPr/>
        </p:nvGraphicFramePr>
        <p:xfrm>
          <a:off x="1009934" y="1738193"/>
          <a:ext cx="7192370" cy="474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79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VS_PP_Presentatie_v3">
  <a:themeElements>
    <a:clrScheme name="RVS_Test">
      <a:dk1>
        <a:sysClr val="windowText" lastClr="000000"/>
      </a:dk1>
      <a:lt1>
        <a:sysClr val="window" lastClr="FFFFFF"/>
      </a:lt1>
      <a:dk2>
        <a:srgbClr val="25303B"/>
      </a:dk2>
      <a:lt2>
        <a:srgbClr val="F6F6F6"/>
      </a:lt2>
      <a:accent1>
        <a:srgbClr val="FFC600"/>
      </a:accent1>
      <a:accent2>
        <a:srgbClr val="ADB3B6"/>
      </a:accent2>
      <a:accent3>
        <a:srgbClr val="696C71"/>
      </a:accent3>
      <a:accent4>
        <a:srgbClr val="54616C"/>
      </a:accent4>
      <a:accent5>
        <a:srgbClr val="009FE3"/>
      </a:accent5>
      <a:accent6>
        <a:srgbClr val="F79646"/>
      </a:accent6>
      <a:hlink>
        <a:srgbClr val="000000"/>
      </a:hlink>
      <a:folHlink>
        <a:srgbClr val="000000"/>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RVS_PP_Presentatie_v3" id="{5CC9B2FC-BEF5-B244-9C0F-85A6D2A040A2}" vid="{BFF419C7-09FE-8442-84E3-F18900568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RVS_PP_Presentatie_v3</Template>
  <TotalTime>1635</TotalTime>
  <Words>2735</Words>
  <Application>Microsoft Office PowerPoint</Application>
  <PresentationFormat>On-screen Show (4:3)</PresentationFormat>
  <Paragraphs>347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RVS_PP_Presentatie_v3</vt:lpstr>
      <vt:lpstr>De Zorgagenda  voor een gezonde samenleving </vt:lpstr>
      <vt:lpstr>Raad voor  Volksgezondheid  en Samenleving (RVS)</vt:lpstr>
      <vt:lpstr>De Zorgagenda voor een gezonde samenleving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Dienstverlening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Rijksoverheid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BUIJSNL</dc:creator>
  <dc:description>RVS Presentatie - versie 3 - December 2016_x000d_Ontwerp: Studio Koelewijn Brüggenwirth_x000d_Sjabloon: Ton Persoon</dc:description>
  <cp:lastModifiedBy>Neomagus</cp:lastModifiedBy>
  <cp:revision>179</cp:revision>
  <dcterms:created xsi:type="dcterms:W3CDTF">2017-01-02T10:32:45Z</dcterms:created>
  <dcterms:modified xsi:type="dcterms:W3CDTF">2017-11-22T15:30:42Z</dcterms:modified>
</cp:coreProperties>
</file>