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7" r:id="rId2"/>
    <p:sldId id="259" r:id="rId3"/>
    <p:sldId id="261" r:id="rId4"/>
    <p:sldId id="264" r:id="rId5"/>
    <p:sldId id="272" r:id="rId6"/>
    <p:sldId id="298" r:id="rId7"/>
    <p:sldId id="300" r:id="rId8"/>
    <p:sldId id="302" r:id="rId9"/>
    <p:sldId id="304" r:id="rId10"/>
    <p:sldId id="303" r:id="rId11"/>
    <p:sldId id="305" r:id="rId12"/>
    <p:sldId id="306" r:id="rId13"/>
    <p:sldId id="308" r:id="rId14"/>
    <p:sldId id="313" r:id="rId15"/>
    <p:sldId id="309" r:id="rId16"/>
    <p:sldId id="310" r:id="rId17"/>
    <p:sldId id="311" r:id="rId18"/>
    <p:sldId id="312" r:id="rId19"/>
    <p:sldId id="296" r:id="rId20"/>
    <p:sldId id="301" r:id="rId21"/>
    <p:sldId id="276" r:id="rId22"/>
  </p:sldIdLst>
  <p:sldSz cx="9144000" cy="6858000" type="screen4x3"/>
  <p:notesSz cx="6805613" cy="99441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5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derstigt - van Meeteren, Femke" initials="N-vMF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8BB0"/>
    <a:srgbClr val="8E827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>
        <p:scale>
          <a:sx n="77" d="100"/>
          <a:sy n="77" d="100"/>
        </p:scale>
        <p:origin x="-1968" y="-1098"/>
      </p:cViewPr>
      <p:guideLst>
        <p:guide orient="horz" pos="2160"/>
        <p:guide pos="285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2C364-5A46-46EC-94EA-23F957AE42C9}" type="datetimeFigureOut">
              <a:rPr lang="nl-NL" smtClean="0"/>
              <a:t>23-11-2017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1A1850-2920-4AD6-AB69-8DA621C352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21937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4C547B-320B-4152-B108-B3AAB2B203A9}" type="datetimeFigureOut">
              <a:rPr lang="nl-NL" smtClean="0"/>
              <a:t>23-11-2017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3537" cy="44751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9C02B-22E5-46FE-BB79-4E5A9647BC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0230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9C02B-22E5-46FE-BB79-4E5A9647BCAD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5445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RS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3999" cy="5040923"/>
          </a:xfrm>
          <a:prstGeom prst="rect">
            <a:avLst/>
          </a:prstGeom>
          <a:solidFill>
            <a:srgbClr val="8E82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 descr="mense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" y="-437269"/>
            <a:ext cx="9051264" cy="676667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983" y="5644327"/>
            <a:ext cx="4832864" cy="101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232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3999" cy="5040923"/>
          </a:xfrm>
          <a:prstGeom prst="rect">
            <a:avLst/>
          </a:prstGeom>
          <a:solidFill>
            <a:srgbClr val="8E82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 descr="jongen+fiet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569" y="0"/>
            <a:ext cx="4094430" cy="6858000"/>
          </a:xfrm>
          <a:prstGeom prst="rect">
            <a:avLst/>
          </a:prstGeom>
        </p:spPr>
      </p:pic>
      <p:sp>
        <p:nvSpPr>
          <p:cNvPr id="14" name="Titel 5"/>
          <p:cNvSpPr>
            <a:spLocks noGrp="1"/>
          </p:cNvSpPr>
          <p:nvPr>
            <p:ph type="title"/>
          </p:nvPr>
        </p:nvSpPr>
        <p:spPr>
          <a:xfrm>
            <a:off x="359508" y="2658330"/>
            <a:ext cx="82296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5" name="Tijdelijke aanduiding vo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359508" y="3872767"/>
            <a:ext cx="8229600" cy="484310"/>
          </a:xfrm>
        </p:spPr>
        <p:txBody>
          <a:bodyPr/>
          <a:lstStyle>
            <a:lvl1pPr marL="0" indent="0" algn="l">
              <a:buNone/>
              <a:defRPr/>
            </a:lvl1pPr>
          </a:lstStyle>
          <a:p>
            <a:pPr lvl="0"/>
            <a:r>
              <a:rPr lang="nl-NL" dirty="0" smtClean="0"/>
              <a:t>Subtitelstijl van model aanpassen</a:t>
            </a:r>
          </a:p>
        </p:txBody>
      </p:sp>
      <p:pic>
        <p:nvPicPr>
          <p:cNvPr id="6" name="Afbeelding 5" descr="Logo_ZZ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7081"/>
            <a:ext cx="2162256" cy="88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508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3999" cy="5040923"/>
          </a:xfrm>
          <a:prstGeom prst="rect">
            <a:avLst/>
          </a:prstGeom>
          <a:solidFill>
            <a:srgbClr val="4D8B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jongen+robo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879" y="0"/>
            <a:ext cx="3238121" cy="6858000"/>
          </a:xfrm>
          <a:prstGeom prst="rect">
            <a:avLst/>
          </a:prstGeom>
        </p:spPr>
      </p:pic>
      <p:sp>
        <p:nvSpPr>
          <p:cNvPr id="8" name="Titel 5"/>
          <p:cNvSpPr>
            <a:spLocks noGrp="1"/>
          </p:cNvSpPr>
          <p:nvPr>
            <p:ph type="title"/>
          </p:nvPr>
        </p:nvSpPr>
        <p:spPr>
          <a:xfrm>
            <a:off x="359508" y="2658330"/>
            <a:ext cx="82296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359508" y="3872767"/>
            <a:ext cx="8229600" cy="484310"/>
          </a:xfrm>
        </p:spPr>
        <p:txBody>
          <a:bodyPr/>
          <a:lstStyle>
            <a:lvl1pPr marL="0" indent="0" algn="l">
              <a:buNone/>
              <a:defRPr/>
            </a:lvl1pPr>
          </a:lstStyle>
          <a:p>
            <a:pPr lvl="0"/>
            <a:r>
              <a:rPr lang="nl-NL" dirty="0" smtClean="0"/>
              <a:t>Subtitelstijl van model aanpassen</a:t>
            </a:r>
          </a:p>
        </p:txBody>
      </p:sp>
      <p:pic>
        <p:nvPicPr>
          <p:cNvPr id="6" name="Afbeelding 5" descr="Logo_ZZ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7081"/>
            <a:ext cx="2162256" cy="88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240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3999" cy="5040923"/>
          </a:xfrm>
          <a:prstGeom prst="rect">
            <a:avLst/>
          </a:prstGeom>
          <a:solidFill>
            <a:srgbClr val="8E82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 descr="oma+moede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159" y="0"/>
            <a:ext cx="3401840" cy="6858000"/>
          </a:xfrm>
          <a:prstGeom prst="rect">
            <a:avLst/>
          </a:prstGeom>
        </p:spPr>
      </p:pic>
      <p:sp>
        <p:nvSpPr>
          <p:cNvPr id="14" name="Titel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9516"/>
          </a:xfrm>
        </p:spPr>
        <p:txBody>
          <a:bodyPr>
            <a:normAutofit/>
          </a:bodyPr>
          <a:lstStyle>
            <a:lvl1pPr algn="l">
              <a:defRPr sz="3000"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5" name="Tijdelijke aanduiding voor inhoud 12"/>
          <p:cNvSpPr>
            <a:spLocks noGrp="1"/>
          </p:cNvSpPr>
          <p:nvPr>
            <p:ph sz="quarter" idx="10"/>
          </p:nvPr>
        </p:nvSpPr>
        <p:spPr>
          <a:xfrm>
            <a:off x="455939" y="1328615"/>
            <a:ext cx="5373687" cy="34449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6" name="Afbeelding 5" descr="Logo_ZZ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7081"/>
            <a:ext cx="2162256" cy="88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882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3999" cy="5040923"/>
          </a:xfrm>
          <a:prstGeom prst="rect">
            <a:avLst/>
          </a:prstGeom>
          <a:solidFill>
            <a:srgbClr val="8E82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tel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9516"/>
          </a:xfrm>
        </p:spPr>
        <p:txBody>
          <a:bodyPr>
            <a:normAutofit/>
          </a:bodyPr>
          <a:lstStyle>
            <a:lvl1pPr algn="l">
              <a:defRPr sz="3000"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inhoud 12"/>
          <p:cNvSpPr>
            <a:spLocks noGrp="1"/>
          </p:cNvSpPr>
          <p:nvPr>
            <p:ph sz="quarter" idx="10"/>
          </p:nvPr>
        </p:nvSpPr>
        <p:spPr>
          <a:xfrm>
            <a:off x="455939" y="1328615"/>
            <a:ext cx="5373687" cy="34449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6" name="Afbeelding 5" descr="Logo_ZZ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7081"/>
            <a:ext cx="2162256" cy="88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451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3999" cy="5040923"/>
          </a:xfrm>
          <a:prstGeom prst="rect">
            <a:avLst/>
          </a:prstGeom>
          <a:solidFill>
            <a:srgbClr val="4D8B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9516"/>
          </a:xfrm>
        </p:spPr>
        <p:txBody>
          <a:bodyPr>
            <a:normAutofit/>
          </a:bodyPr>
          <a:lstStyle>
            <a:lvl1pPr algn="l">
              <a:defRPr sz="3000"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6" name="Tijdelijke aanduiding voor inhoud 12"/>
          <p:cNvSpPr>
            <a:spLocks noGrp="1"/>
          </p:cNvSpPr>
          <p:nvPr>
            <p:ph sz="quarter" idx="10"/>
          </p:nvPr>
        </p:nvSpPr>
        <p:spPr>
          <a:xfrm>
            <a:off x="455939" y="1328615"/>
            <a:ext cx="5373687" cy="34449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8" name="Afbeelding 7" descr="Logo_ZZ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7081"/>
            <a:ext cx="2162256" cy="88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548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21B153-B738-4CE9-94B8-154DB5AC84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1829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itel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033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49" r:id="rId2"/>
    <p:sldLayoutId id="2147483651" r:id="rId3"/>
    <p:sldLayoutId id="2147483653" r:id="rId4"/>
    <p:sldLayoutId id="2147483650" r:id="rId5"/>
    <p:sldLayoutId id="2147483652" r:id="rId6"/>
    <p:sldLayoutId id="2147483655" r:id="rId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Arial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 baseline="0">
          <a:solidFill>
            <a:schemeClr val="tx1"/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 baseline="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 baseline="0">
          <a:solidFill>
            <a:schemeClr val="tx1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3200" smtClean="0">
                <a:solidFill>
                  <a:schemeClr val="bg1"/>
                </a:solidFill>
              </a:rPr>
              <a:t>Samenwerking </a:t>
            </a:r>
            <a:br>
              <a:rPr lang="nl-NL" sz="3200" smtClean="0">
                <a:solidFill>
                  <a:schemeClr val="bg1"/>
                </a:solidFill>
              </a:rPr>
            </a:br>
            <a:r>
              <a:rPr lang="nl-NL" sz="3200" smtClean="0">
                <a:solidFill>
                  <a:schemeClr val="bg1"/>
                </a:solidFill>
              </a:rPr>
              <a:t>Gemeenten en Zorg en Zekerheid</a:t>
            </a:r>
            <a:r>
              <a:rPr lang="nl-NL" sz="3200" smtClean="0"/>
              <a:t/>
            </a:r>
            <a:br>
              <a:rPr lang="nl-NL" sz="3200" smtClean="0"/>
            </a:br>
            <a:endParaRPr lang="nl-NL" sz="320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nl-NL" dirty="0" smtClean="0">
                <a:solidFill>
                  <a:schemeClr val="bg1"/>
                </a:solidFill>
              </a:rPr>
              <a:t>Door Femke Nederstigt en Juliette Neomagus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529470" y="6101850"/>
            <a:ext cx="4176596" cy="7430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solidFill>
                  <a:schemeClr val="bg1"/>
                </a:solidFill>
              </a:rPr>
              <a:t>Samenwerking </a:t>
            </a:r>
            <a:br>
              <a:rPr lang="nl-NL" sz="3200" dirty="0" smtClean="0">
                <a:solidFill>
                  <a:schemeClr val="bg1"/>
                </a:solidFill>
              </a:rPr>
            </a:br>
            <a:r>
              <a:rPr lang="nl-NL" sz="3200" dirty="0" smtClean="0"/>
              <a:t>… en de gemeenten in Zuid-Holland Noord, de Haarlemmermeer en Amstelland en Meerlanden</a:t>
            </a:r>
            <a:br>
              <a:rPr lang="nl-NL" sz="3200" dirty="0" smtClean="0"/>
            </a:b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286434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65" y="1233873"/>
            <a:ext cx="8760940" cy="3745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654"/>
            <a:ext cx="914400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4273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59507"/>
            <a:ext cx="5372425" cy="3414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832"/>
            <a:ext cx="914400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1913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28615"/>
            <a:ext cx="5372426" cy="3444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80" y="274638"/>
            <a:ext cx="8995719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8323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1328616"/>
            <a:ext cx="8677275" cy="3444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24" y="141654"/>
            <a:ext cx="9008076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0445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09" y="274639"/>
            <a:ext cx="8625016" cy="4729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3252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8616"/>
            <a:ext cx="9144000" cy="3700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68" y="274638"/>
            <a:ext cx="9020432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49701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8615"/>
            <a:ext cx="9144000" cy="3843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076"/>
            <a:ext cx="914400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10472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8615"/>
            <a:ext cx="9144000" cy="382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54" y="274638"/>
            <a:ext cx="8872151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3644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28615"/>
            <a:ext cx="9143999" cy="3651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1654"/>
            <a:ext cx="914400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2449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Proces stappen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>
          <a:xfrm>
            <a:off x="455939" y="1328614"/>
            <a:ext cx="8135168" cy="3541097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Kennismaken en kennisdeling op thema’s tussen medisch en sociaal domein, </a:t>
            </a:r>
            <a:r>
              <a:rPr lang="nl-NL" dirty="0" err="1">
                <a:solidFill>
                  <a:schemeClr val="bg1"/>
                </a:solidFill>
              </a:rPr>
              <a:t>o.a</a:t>
            </a:r>
            <a:r>
              <a:rPr lang="nl-NL" dirty="0" smtClean="0">
                <a:solidFill>
                  <a:schemeClr val="bg1"/>
                </a:solidFill>
              </a:rPr>
              <a:t>…</a:t>
            </a:r>
          </a:p>
          <a:p>
            <a:pPr lvl="1"/>
            <a:r>
              <a:rPr lang="nl-NL" dirty="0" smtClean="0">
                <a:solidFill>
                  <a:schemeClr val="bg1"/>
                </a:solidFill>
              </a:rPr>
              <a:t>Zorg in de wijk (keten dementie, ….)</a:t>
            </a:r>
          </a:p>
          <a:p>
            <a:pPr lvl="1"/>
            <a:r>
              <a:rPr lang="nl-NL" dirty="0" smtClean="0">
                <a:solidFill>
                  <a:schemeClr val="bg1"/>
                </a:solidFill>
              </a:rPr>
              <a:t>GGZ (18-/18+, ……)</a:t>
            </a:r>
          </a:p>
          <a:p>
            <a:pPr lvl="1"/>
            <a:r>
              <a:rPr lang="nl-NL" dirty="0" smtClean="0">
                <a:solidFill>
                  <a:schemeClr val="bg1"/>
                </a:solidFill>
              </a:rPr>
              <a:t>Preventie (valpreventie, …..)</a:t>
            </a:r>
          </a:p>
          <a:p>
            <a:pPr lvl="0"/>
            <a:r>
              <a:rPr lang="nl-NL" dirty="0" smtClean="0">
                <a:solidFill>
                  <a:schemeClr val="bg1"/>
                </a:solidFill>
              </a:rPr>
              <a:t>Bereiken </a:t>
            </a:r>
            <a:r>
              <a:rPr lang="nl-NL" dirty="0">
                <a:solidFill>
                  <a:schemeClr val="bg1"/>
                </a:solidFill>
              </a:rPr>
              <a:t>commitment ketenpartners (praktijk)</a:t>
            </a:r>
          </a:p>
          <a:p>
            <a:pPr lvl="0"/>
            <a:r>
              <a:rPr lang="nl-NL" dirty="0" smtClean="0">
                <a:solidFill>
                  <a:schemeClr val="bg1"/>
                </a:solidFill>
              </a:rPr>
              <a:t>Borgen proces structuur </a:t>
            </a:r>
            <a:r>
              <a:rPr lang="nl-NL" dirty="0">
                <a:solidFill>
                  <a:schemeClr val="bg1"/>
                </a:solidFill>
              </a:rPr>
              <a:t>(facilitair</a:t>
            </a:r>
            <a:r>
              <a:rPr lang="nl-NL" dirty="0" smtClean="0">
                <a:solidFill>
                  <a:schemeClr val="bg1"/>
                </a:solidFill>
              </a:rPr>
              <a:t>)</a:t>
            </a:r>
          </a:p>
          <a:p>
            <a:pPr lvl="0"/>
            <a:endParaRPr lang="nl-NL" dirty="0">
              <a:solidFill>
                <a:schemeClr val="bg1"/>
              </a:solidFill>
            </a:endParaRPr>
          </a:p>
          <a:p>
            <a:endParaRPr lang="nl-NL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17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Waarom </a:t>
            </a:r>
            <a:r>
              <a:rPr lang="nl-NL" dirty="0" smtClean="0">
                <a:solidFill>
                  <a:schemeClr val="bg1"/>
                </a:solidFill>
              </a:rPr>
              <a:t> samenwerken</a:t>
            </a:r>
            <a:r>
              <a:rPr lang="nl-NL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>
          <a:xfrm>
            <a:off x="455938" y="1094154"/>
            <a:ext cx="6592562" cy="344499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l-NL" dirty="0">
                <a:solidFill>
                  <a:schemeClr val="bg1"/>
                </a:solidFill>
              </a:rPr>
              <a:t>Halverwege 2014 afspraken </a:t>
            </a:r>
            <a:r>
              <a:rPr lang="nl-NL" dirty="0" smtClean="0">
                <a:solidFill>
                  <a:schemeClr val="bg1"/>
                </a:solidFill>
              </a:rPr>
              <a:t>gemeenten en Z&amp;Z in </a:t>
            </a:r>
            <a:r>
              <a:rPr lang="nl-NL" dirty="0">
                <a:solidFill>
                  <a:schemeClr val="bg1"/>
                </a:solidFill>
              </a:rPr>
              <a:t>het kader van de </a:t>
            </a:r>
            <a:r>
              <a:rPr lang="nl-NL" dirty="0" smtClean="0">
                <a:solidFill>
                  <a:schemeClr val="bg1"/>
                </a:solidFill>
              </a:rPr>
              <a:t>transitie. Na drukte transitie eind 2016 inventarisatie onderwerpen voor transformatie. 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Stand van zaken per 1 januari 2015:</a:t>
            </a:r>
            <a:br>
              <a:rPr lang="nl-NL" dirty="0" smtClean="0">
                <a:solidFill>
                  <a:schemeClr val="bg1"/>
                </a:solidFill>
              </a:rPr>
            </a:b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b="1" dirty="0" smtClean="0">
                <a:solidFill>
                  <a:schemeClr val="bg1"/>
                </a:solidFill>
              </a:rPr>
              <a:t>Zorgverzekeraa</a:t>
            </a:r>
            <a:r>
              <a:rPr lang="nl-NL" dirty="0" smtClean="0">
                <a:solidFill>
                  <a:schemeClr val="bg1"/>
                </a:solidFill>
              </a:rPr>
              <a:t>r</a:t>
            </a:r>
            <a:r>
              <a:rPr lang="nl-NL" dirty="0">
                <a:solidFill>
                  <a:schemeClr val="bg1"/>
                </a:solidFill>
              </a:rPr>
              <a:t>:	</a:t>
            </a:r>
            <a:r>
              <a:rPr lang="nl-NL" dirty="0" smtClean="0">
                <a:solidFill>
                  <a:schemeClr val="bg1"/>
                </a:solidFill>
              </a:rPr>
              <a:t>	WLZ</a:t>
            </a: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>
                <a:solidFill>
                  <a:schemeClr val="bg1"/>
                </a:solidFill>
              </a:rPr>
              <a:t>					</a:t>
            </a:r>
            <a:r>
              <a:rPr lang="nl-NL" dirty="0" err="1" smtClean="0">
                <a:solidFill>
                  <a:schemeClr val="bg1"/>
                </a:solidFill>
              </a:rPr>
              <a:t>ZvW</a:t>
            </a: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b="1" dirty="0">
                <a:solidFill>
                  <a:schemeClr val="bg1"/>
                </a:solidFill>
              </a:rPr>
              <a:t>Gemeenten</a:t>
            </a:r>
            <a:r>
              <a:rPr lang="nl-NL" dirty="0">
                <a:solidFill>
                  <a:schemeClr val="bg1"/>
                </a:solidFill>
              </a:rPr>
              <a:t>:			</a:t>
            </a:r>
            <a:r>
              <a:rPr lang="nl-NL" dirty="0" smtClean="0">
                <a:solidFill>
                  <a:schemeClr val="bg1"/>
                </a:solidFill>
              </a:rPr>
              <a:t>WMO</a:t>
            </a: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>
                <a:solidFill>
                  <a:schemeClr val="bg1"/>
                </a:solidFill>
              </a:rPr>
              <a:t>					</a:t>
            </a:r>
            <a:r>
              <a:rPr lang="nl-NL" dirty="0" smtClean="0">
                <a:solidFill>
                  <a:schemeClr val="bg1"/>
                </a:solidFill>
              </a:rPr>
              <a:t>Jeugdwet</a:t>
            </a:r>
            <a:br>
              <a:rPr lang="nl-NL" dirty="0" smtClean="0">
                <a:solidFill>
                  <a:schemeClr val="bg1"/>
                </a:solidFill>
              </a:rPr>
            </a:br>
            <a:r>
              <a:rPr lang="nl-NL" dirty="0" smtClean="0">
                <a:solidFill>
                  <a:schemeClr val="bg1"/>
                </a:solidFill>
              </a:rPr>
              <a:t> 		</a:t>
            </a:r>
            <a:r>
              <a:rPr lang="nl-NL" dirty="0">
                <a:solidFill>
                  <a:schemeClr val="bg1"/>
                </a:solidFill>
              </a:rPr>
              <a:t>			WPG (uitgevoerd door de </a:t>
            </a:r>
            <a:r>
              <a:rPr lang="nl-NL" dirty="0" smtClean="0">
                <a:solidFill>
                  <a:schemeClr val="bg1"/>
                </a:solidFill>
              </a:rPr>
              <a:t>GGD</a:t>
            </a:r>
            <a:r>
              <a:rPr lang="nl-NL" dirty="0">
                <a:solidFill>
                  <a:schemeClr val="bg1"/>
                </a:solidFill>
              </a:rPr>
              <a:t>)</a:t>
            </a: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/>
            </a:r>
            <a:br>
              <a:rPr lang="nl-NL" dirty="0" smtClean="0">
                <a:solidFill>
                  <a:schemeClr val="bg1"/>
                </a:solidFill>
              </a:rPr>
            </a:br>
            <a:r>
              <a:rPr lang="nl-NL" dirty="0" smtClean="0">
                <a:solidFill>
                  <a:schemeClr val="bg1"/>
                </a:solidFill>
              </a:rPr>
              <a:t>Dit </a:t>
            </a:r>
            <a:r>
              <a:rPr lang="nl-NL" dirty="0">
                <a:solidFill>
                  <a:schemeClr val="bg1"/>
                </a:solidFill>
              </a:rPr>
              <a:t>betekent dat </a:t>
            </a:r>
            <a:r>
              <a:rPr lang="nl-NL" dirty="0" smtClean="0">
                <a:solidFill>
                  <a:schemeClr val="bg1"/>
                </a:solidFill>
              </a:rPr>
              <a:t>gemeenten en Z&amp;Z over en weer vragen hebben.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9810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Samenwerken is ook….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nl-NL" dirty="0" smtClean="0">
                <a:solidFill>
                  <a:schemeClr val="bg1"/>
                </a:solidFill>
              </a:rPr>
              <a:t>De </a:t>
            </a:r>
            <a:r>
              <a:rPr lang="nl-NL" dirty="0">
                <a:solidFill>
                  <a:schemeClr val="bg1"/>
                </a:solidFill>
              </a:rPr>
              <a:t>energie die het </a:t>
            </a:r>
            <a:r>
              <a:rPr lang="nl-NL" dirty="0" smtClean="0">
                <a:solidFill>
                  <a:schemeClr val="bg1"/>
                </a:solidFill>
              </a:rPr>
              <a:t>ons </a:t>
            </a:r>
            <a:r>
              <a:rPr lang="nl-NL" dirty="0" smtClean="0">
                <a:solidFill>
                  <a:schemeClr val="bg1"/>
                </a:solidFill>
              </a:rPr>
              <a:t> </a:t>
            </a:r>
            <a:r>
              <a:rPr lang="nl-NL" dirty="0">
                <a:solidFill>
                  <a:schemeClr val="bg1"/>
                </a:solidFill>
              </a:rPr>
              <a:t>(als werkgroepleden) oplevert, de mogelijke tegenvallers en hoe je dit weer samen </a:t>
            </a:r>
            <a:r>
              <a:rPr lang="nl-NL" dirty="0" smtClean="0">
                <a:solidFill>
                  <a:schemeClr val="bg1"/>
                </a:solidFill>
              </a:rPr>
              <a:t>oppakt. Kortom</a:t>
            </a:r>
            <a:r>
              <a:rPr lang="nl-NL" dirty="0">
                <a:solidFill>
                  <a:schemeClr val="bg1"/>
                </a:solidFill>
              </a:rPr>
              <a:t>, </a:t>
            </a:r>
            <a:r>
              <a:rPr lang="nl-NL" dirty="0" smtClean="0">
                <a:solidFill>
                  <a:schemeClr val="bg1"/>
                </a:solidFill>
              </a:rPr>
              <a:t>enthousiasmeren. Dit zijn kenmerken van samenwerken en vertrouwen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 smtClean="0">
                <a:solidFill>
                  <a:schemeClr val="bg1"/>
                </a:solidFill>
              </a:rPr>
              <a:t>Het </a:t>
            </a:r>
            <a:r>
              <a:rPr lang="nl-NL" dirty="0">
                <a:solidFill>
                  <a:schemeClr val="bg1"/>
                </a:solidFill>
              </a:rPr>
              <a:t>gaat niet altijd </a:t>
            </a:r>
            <a:r>
              <a:rPr lang="nl-NL" dirty="0" smtClean="0">
                <a:solidFill>
                  <a:schemeClr val="bg1"/>
                </a:solidFill>
              </a:rPr>
              <a:t>soepel en vanzelf  </a:t>
            </a:r>
            <a:r>
              <a:rPr lang="nl-NL" dirty="0">
                <a:solidFill>
                  <a:schemeClr val="bg1"/>
                </a:solidFill>
              </a:rPr>
              <a:t>maar samen kom je verder en kunnen </a:t>
            </a:r>
            <a:r>
              <a:rPr lang="nl-NL" dirty="0" smtClean="0">
                <a:solidFill>
                  <a:schemeClr val="bg1"/>
                </a:solidFill>
              </a:rPr>
              <a:t>en willen we </a:t>
            </a:r>
            <a:r>
              <a:rPr lang="nl-NL" dirty="0">
                <a:solidFill>
                  <a:schemeClr val="bg1"/>
                </a:solidFill>
              </a:rPr>
              <a:t>het beste </a:t>
            </a:r>
            <a:r>
              <a:rPr lang="nl-NL" dirty="0" smtClean="0">
                <a:solidFill>
                  <a:schemeClr val="bg1"/>
                </a:solidFill>
              </a:rPr>
              <a:t>en hetzelfde voor </a:t>
            </a:r>
            <a:r>
              <a:rPr lang="nl-NL" dirty="0">
                <a:solidFill>
                  <a:schemeClr val="bg1"/>
                </a:solidFill>
              </a:rPr>
              <a:t>de </a:t>
            </a:r>
            <a:r>
              <a:rPr lang="nl-NL" dirty="0" smtClean="0">
                <a:solidFill>
                  <a:schemeClr val="bg1"/>
                </a:solidFill>
              </a:rPr>
              <a:t>inwoners /patiënt/verzekerde </a:t>
            </a:r>
            <a:r>
              <a:rPr lang="nl-NL" dirty="0">
                <a:solidFill>
                  <a:schemeClr val="bg1"/>
                </a:solidFill>
              </a:rPr>
              <a:t>bereiken.</a:t>
            </a:r>
          </a:p>
        </p:txBody>
      </p:sp>
    </p:spTree>
    <p:extLst>
      <p:ext uri="{BB962C8B-B14F-4D97-AF65-F5344CB8AC3E}">
        <p14:creationId xmlns:p14="http://schemas.microsoft.com/office/powerpoint/2010/main" val="387867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Vragen ????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Ideeën? Suggesties?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4405423" y="615675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/>
              <a:t>… en </a:t>
            </a:r>
            <a:r>
              <a:rPr lang="nl-NL" dirty="0" smtClean="0"/>
              <a:t>de gemeenten </a:t>
            </a:r>
            <a:r>
              <a:rPr lang="nl-NL" dirty="0"/>
              <a:t>in </a:t>
            </a:r>
            <a:r>
              <a:rPr lang="nl-NL" dirty="0" smtClean="0"/>
              <a:t>Zuid-Holland Noord en Amstelland en </a:t>
            </a:r>
            <a:r>
              <a:rPr lang="nl-NL" dirty="0" err="1" smtClean="0"/>
              <a:t>Meerlanden</a:t>
            </a:r>
            <a:r>
              <a:rPr lang="nl-NL" dirty="0" err="1" smtClean="0">
                <a:solidFill>
                  <a:schemeClr val="bg1"/>
                </a:solidFill>
              </a:rPr>
              <a:t>en</a:t>
            </a:r>
            <a:r>
              <a:rPr lang="nl-NL" dirty="0" smtClean="0">
                <a:solidFill>
                  <a:schemeClr val="bg1"/>
                </a:solidFill>
              </a:rPr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355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…..maar ook </a:t>
            </a:r>
            <a:r>
              <a:rPr lang="nl-NL" dirty="0" smtClean="0">
                <a:solidFill>
                  <a:schemeClr val="bg1"/>
                </a:solidFill>
              </a:rPr>
              <a:t>samenwerking,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>
          <a:xfrm>
            <a:off x="604794" y="1328615"/>
            <a:ext cx="7022294" cy="34449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…. om </a:t>
            </a:r>
            <a:r>
              <a:rPr lang="nl-NL" dirty="0">
                <a:solidFill>
                  <a:schemeClr val="bg1"/>
                </a:solidFill>
              </a:rPr>
              <a:t>onze </a:t>
            </a:r>
            <a:r>
              <a:rPr lang="nl-NL" dirty="0" smtClean="0">
                <a:solidFill>
                  <a:schemeClr val="bg1"/>
                </a:solidFill>
              </a:rPr>
              <a:t>inwoners/verzekerden/cliënten </a:t>
            </a:r>
            <a:r>
              <a:rPr lang="nl-NL" dirty="0">
                <a:solidFill>
                  <a:schemeClr val="bg1"/>
                </a:solidFill>
              </a:rPr>
              <a:t>zo goed mogelijk </a:t>
            </a:r>
            <a:r>
              <a:rPr lang="nl-NL" dirty="0" smtClean="0">
                <a:solidFill>
                  <a:schemeClr val="bg1"/>
                </a:solidFill>
              </a:rPr>
              <a:t>te helpen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…. om op gezamenlijk </a:t>
            </a:r>
            <a:r>
              <a:rPr lang="nl-NL" dirty="0">
                <a:solidFill>
                  <a:schemeClr val="bg1"/>
                </a:solidFill>
              </a:rPr>
              <a:t>gedragen onderwerpen veel meer structureel aan de slag </a:t>
            </a:r>
            <a:r>
              <a:rPr lang="nl-NL" dirty="0" smtClean="0">
                <a:solidFill>
                  <a:schemeClr val="bg1"/>
                </a:solidFill>
              </a:rPr>
              <a:t>met </a:t>
            </a:r>
            <a:r>
              <a:rPr lang="nl-NL" dirty="0">
                <a:solidFill>
                  <a:schemeClr val="bg1"/>
                </a:solidFill>
              </a:rPr>
              <a:t>een gezamenlijke </a:t>
            </a:r>
            <a:r>
              <a:rPr lang="nl-NL" dirty="0" smtClean="0">
                <a:solidFill>
                  <a:schemeClr val="bg1"/>
                </a:solidFill>
              </a:rPr>
              <a:t>agenda</a:t>
            </a: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/>
            </a:r>
            <a:br>
              <a:rPr lang="nl-NL" dirty="0" smtClean="0">
                <a:solidFill>
                  <a:schemeClr val="bg1"/>
                </a:solidFill>
              </a:rPr>
            </a:br>
            <a:r>
              <a:rPr lang="nl-NL" dirty="0" smtClean="0">
                <a:solidFill>
                  <a:schemeClr val="bg1"/>
                </a:solidFill>
              </a:rPr>
              <a:t>….. </a:t>
            </a:r>
            <a:r>
              <a:rPr lang="nl-NL" dirty="0">
                <a:solidFill>
                  <a:schemeClr val="bg1"/>
                </a:solidFill>
              </a:rPr>
              <a:t>o</a:t>
            </a:r>
            <a:r>
              <a:rPr lang="nl-NL" dirty="0" smtClean="0">
                <a:solidFill>
                  <a:schemeClr val="bg1"/>
                </a:solidFill>
              </a:rPr>
              <a:t>mdat onderwerpen gaan vaak door heel het zorgstelsel heen 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…...</a:t>
            </a:r>
            <a:r>
              <a:rPr lang="nl-NL" dirty="0" smtClean="0">
                <a:solidFill>
                  <a:schemeClr val="bg1"/>
                </a:solidFill>
              </a:rPr>
              <a:t>omdat het </a:t>
            </a:r>
            <a:r>
              <a:rPr lang="nl-NL" dirty="0" smtClean="0">
                <a:solidFill>
                  <a:schemeClr val="bg1"/>
                </a:solidFill>
              </a:rPr>
              <a:t>werkgebied, doelgroep en aard van de organisatie  verschilt  (dynamiek van zorgverzekeraar, gemeenten en aanbieders)</a:t>
            </a: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62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>
                <a:solidFill>
                  <a:schemeClr val="bg1"/>
                </a:solidFill>
              </a:rPr>
              <a:t>Samenwerking afgelopen jaar  en verder…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>
          <a:xfrm>
            <a:off x="455938" y="1328615"/>
            <a:ext cx="8007577" cy="344499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Startbijeenkomst </a:t>
            </a:r>
            <a:r>
              <a:rPr lang="nl-NL" dirty="0">
                <a:solidFill>
                  <a:schemeClr val="bg1"/>
                </a:solidFill>
              </a:rPr>
              <a:t>Zorg en Zekerheid en gemeenten in Z&amp;Z regio’s (22 november 2016)</a:t>
            </a:r>
          </a:p>
          <a:p>
            <a:r>
              <a:rPr lang="nl-NL" dirty="0">
                <a:solidFill>
                  <a:schemeClr val="bg1"/>
                </a:solidFill>
              </a:rPr>
              <a:t>Inventarisatie </a:t>
            </a:r>
            <a:r>
              <a:rPr lang="nl-NL" dirty="0" smtClean="0">
                <a:solidFill>
                  <a:schemeClr val="bg1"/>
                </a:solidFill>
              </a:rPr>
              <a:t>kwesties </a:t>
            </a:r>
            <a:endParaRPr lang="nl-NL" dirty="0">
              <a:solidFill>
                <a:schemeClr val="bg1"/>
              </a:solidFill>
            </a:endParaRPr>
          </a:p>
          <a:p>
            <a:pPr lvl="1"/>
            <a:r>
              <a:rPr lang="nl-NL" dirty="0" smtClean="0">
                <a:solidFill>
                  <a:schemeClr val="bg1"/>
                </a:solidFill>
              </a:rPr>
              <a:t>Lijst van gedragen </a:t>
            </a:r>
            <a:r>
              <a:rPr lang="nl-NL" dirty="0">
                <a:solidFill>
                  <a:schemeClr val="bg1"/>
                </a:solidFill>
              </a:rPr>
              <a:t>thema’s en </a:t>
            </a:r>
            <a:r>
              <a:rPr lang="nl-NL" dirty="0" smtClean="0">
                <a:solidFill>
                  <a:schemeClr val="bg1"/>
                </a:solidFill>
              </a:rPr>
              <a:t>onderwerpen.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Interactieve </a:t>
            </a:r>
            <a:r>
              <a:rPr lang="nl-NL" dirty="0">
                <a:solidFill>
                  <a:schemeClr val="bg1"/>
                </a:solidFill>
              </a:rPr>
              <a:t>werkbijeenkomst i</a:t>
            </a:r>
            <a:r>
              <a:rPr lang="nl-NL" dirty="0" smtClean="0">
                <a:solidFill>
                  <a:schemeClr val="bg1"/>
                </a:solidFill>
              </a:rPr>
              <a:t>ngebrachte </a:t>
            </a:r>
            <a:r>
              <a:rPr lang="nl-NL" dirty="0">
                <a:solidFill>
                  <a:schemeClr val="bg1"/>
                </a:solidFill>
              </a:rPr>
              <a:t>onderwerpen door de </a:t>
            </a:r>
            <a:r>
              <a:rPr lang="nl-NL" dirty="0" smtClean="0">
                <a:solidFill>
                  <a:schemeClr val="bg1"/>
                </a:solidFill>
              </a:rPr>
              <a:t>gemeenten prioriteren</a:t>
            </a:r>
          </a:p>
          <a:p>
            <a:pPr lvl="1"/>
            <a:r>
              <a:rPr lang="nl-NL" dirty="0" smtClean="0">
                <a:solidFill>
                  <a:schemeClr val="bg1"/>
                </a:solidFill>
              </a:rPr>
              <a:t>Realistisch </a:t>
            </a:r>
            <a:r>
              <a:rPr lang="nl-NL" dirty="0">
                <a:solidFill>
                  <a:schemeClr val="bg1"/>
                </a:solidFill>
              </a:rPr>
              <a:t>en haalbaar </a:t>
            </a:r>
          </a:p>
          <a:p>
            <a:pPr lvl="1"/>
            <a:r>
              <a:rPr lang="nl-NL" dirty="0">
                <a:solidFill>
                  <a:schemeClr val="bg1"/>
                </a:solidFill>
              </a:rPr>
              <a:t>Een hoge impact op onze </a:t>
            </a:r>
            <a:r>
              <a:rPr lang="nl-NL" dirty="0" smtClean="0">
                <a:solidFill>
                  <a:schemeClr val="bg1"/>
                </a:solidFill>
              </a:rPr>
              <a:t>cliënt/inwoner</a:t>
            </a:r>
            <a:endParaRPr lang="nl-NL" dirty="0">
              <a:solidFill>
                <a:schemeClr val="bg1"/>
              </a:solidFill>
            </a:endParaRPr>
          </a:p>
          <a:p>
            <a:r>
              <a:rPr lang="nl-NL" dirty="0" smtClean="0">
                <a:solidFill>
                  <a:schemeClr val="bg1"/>
                </a:solidFill>
              </a:rPr>
              <a:t>Concrete afspraken voor samenwerking</a:t>
            </a:r>
          </a:p>
          <a:p>
            <a:pPr lvl="1"/>
            <a:r>
              <a:rPr lang="nl-NL" dirty="0" smtClean="0">
                <a:solidFill>
                  <a:schemeClr val="bg1"/>
                </a:solidFill>
              </a:rPr>
              <a:t>Mensen en organisaties verbinden</a:t>
            </a:r>
          </a:p>
          <a:p>
            <a:pPr lvl="1"/>
            <a:r>
              <a:rPr lang="nl-NL" dirty="0" smtClean="0">
                <a:solidFill>
                  <a:schemeClr val="bg1"/>
                </a:solidFill>
              </a:rPr>
              <a:t>Start </a:t>
            </a:r>
            <a:r>
              <a:rPr lang="nl-NL" dirty="0">
                <a:solidFill>
                  <a:schemeClr val="bg1"/>
                </a:solidFill>
              </a:rPr>
              <a:t>werkgroep met 1 afgevaardigde per regio (Sinds </a:t>
            </a:r>
            <a:r>
              <a:rPr lang="nl-NL" dirty="0" smtClean="0">
                <a:solidFill>
                  <a:schemeClr val="bg1"/>
                </a:solidFill>
              </a:rPr>
              <a:t>januari </a:t>
            </a:r>
            <a:r>
              <a:rPr lang="nl-NL" dirty="0">
                <a:solidFill>
                  <a:schemeClr val="bg1"/>
                </a:solidFill>
              </a:rPr>
              <a:t>2017 1x per maand)</a:t>
            </a:r>
          </a:p>
          <a:p>
            <a:endParaRPr lang="nl-NL" dirty="0"/>
          </a:p>
          <a:p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84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433550"/>
              </p:ext>
            </p:extLst>
          </p:nvPr>
        </p:nvGraphicFramePr>
        <p:xfrm>
          <a:off x="2057300" y="135921"/>
          <a:ext cx="4082862" cy="6416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9160"/>
                <a:gridCol w="1211495"/>
                <a:gridCol w="400022"/>
                <a:gridCol w="390791"/>
                <a:gridCol w="336722"/>
                <a:gridCol w="491016"/>
                <a:gridCol w="533656"/>
              </a:tblGrid>
              <a:tr h="9596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Onderwerp/thema’s (inhoudelijk)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Lange termijn Agenda 2018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Korte termijn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lokaal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Regionaal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Hoe vaak benoemd tijdens de werksessie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</a:tr>
              <a:tr h="5483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Zorg in de wijk</a:t>
                      </a:r>
                      <a:endParaRPr lang="nl-N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Ondersteuning langer thuis, voorkomen van intramuraal zoals LVB groepen, ouderen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 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 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5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</a:tr>
              <a:tr h="685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GGZ</a:t>
                      </a:r>
                      <a:endParaRPr lang="nl-N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18-/18+, toegankelijkheid kinderen WLZ,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 naadloze overgang ander domein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 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 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4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</a:tr>
              <a:tr h="2741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Zorg in de wijk</a:t>
                      </a:r>
                      <a:endParaRPr lang="nl-N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Casemanagement/ketens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 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3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</a:tr>
              <a:tr h="2741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Populatiebekostiging op lange termijn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 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3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</a:tr>
              <a:tr h="2741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GGZ</a:t>
                      </a:r>
                      <a:endParaRPr lang="nl-N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Verwarde personen (integrale aanpak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2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</a:tr>
              <a:tr h="2741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Afstemming Zorgstelsel</a:t>
                      </a:r>
                      <a:endParaRPr lang="nl-N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Elv/crisis/respijtzorg (op elkaar afstemmen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 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2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</a:tr>
              <a:tr h="1370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Preventie</a:t>
                      </a:r>
                      <a:endParaRPr lang="nl-N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Gezonde leefstijl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 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2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</a:tr>
              <a:tr h="4112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Preventie</a:t>
                      </a:r>
                      <a:endParaRPr lang="nl-N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lage SES evidenced based, gezondheidsverschillen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2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</a:tr>
              <a:tr h="1370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Zorg in de wijk</a:t>
                      </a:r>
                      <a:endParaRPr lang="nl-N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Bemoeizorg gem-zvw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 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1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</a:tr>
              <a:tr h="2741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GGz</a:t>
                      </a:r>
                      <a:endParaRPr lang="nl-N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Jeugd GGZ versus ZvW </a:t>
                      </a:r>
                      <a:br>
                        <a:rPr lang="nl-NL" sz="900">
                          <a:effectLst/>
                        </a:rPr>
                      </a:br>
                      <a:r>
                        <a:rPr lang="nl-NL" sz="900">
                          <a:effectLst/>
                        </a:rPr>
                        <a:t>(inzet POh Jeugd)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 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1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</a:tr>
              <a:tr h="685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preventie</a:t>
                      </a:r>
                      <a:endParaRPr lang="nl-N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Samenwerking eerste lijn en gemeente in verwijzen naar preventief aanbod in de AV CZM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 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 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1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</a:tr>
              <a:tr h="243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Afstemming in het zorgstelsel</a:t>
                      </a:r>
                      <a:endParaRPr lang="nl-N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Vervoer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 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 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1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</a:tr>
              <a:tr h="1370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Zorg in de wijk</a:t>
                      </a:r>
                      <a:endParaRPr lang="nl-N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GGz in de wijk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 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1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</a:tr>
              <a:tr h="4112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Zorg in de wijk</a:t>
                      </a:r>
                      <a:endParaRPr lang="nl-N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Integrale cliëntondersteuning in de wijk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 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 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 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1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</a:tr>
              <a:tr h="1370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Zorg in de wijk</a:t>
                      </a:r>
                      <a:endParaRPr lang="nl-N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Beschermd wonen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1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</a:tr>
              <a:tr h="4112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 err="1">
                          <a:effectLst/>
                        </a:rPr>
                        <a:t>Meerjarencapaciteit</a:t>
                      </a:r>
                      <a:r>
                        <a:rPr lang="nl-NL" sz="900" dirty="0">
                          <a:effectLst/>
                        </a:rPr>
                        <a:t> (scheiden van wonen en zorg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 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 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 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1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</a:tr>
              <a:tr h="1370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Preventie </a:t>
                      </a:r>
                      <a:endParaRPr lang="nl-N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val preventie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1</a:t>
                      </a:r>
                      <a:endParaRPr lang="nl-NL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75" marR="47475" marT="0" marB="0"/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30475" y="13636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1B153-B738-4CE9-94B8-154DB5AC840E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557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Werkgroep samenwerking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 err="1" smtClean="0">
                <a:solidFill>
                  <a:schemeClr val="bg1"/>
                </a:solidFill>
              </a:rPr>
              <a:t>Één</a:t>
            </a:r>
            <a:r>
              <a:rPr lang="nl-NL" dirty="0" smtClean="0">
                <a:solidFill>
                  <a:schemeClr val="bg1"/>
                </a:solidFill>
              </a:rPr>
              <a:t> afgevaardigde </a:t>
            </a:r>
            <a:r>
              <a:rPr lang="nl-NL" dirty="0" smtClean="0">
                <a:solidFill>
                  <a:schemeClr val="bg1"/>
                </a:solidFill>
              </a:rPr>
              <a:t>per regio </a:t>
            </a:r>
          </a:p>
          <a:p>
            <a:pPr lvl="1"/>
            <a:r>
              <a:rPr lang="nl-NL" dirty="0" smtClean="0">
                <a:solidFill>
                  <a:schemeClr val="bg1"/>
                </a:solidFill>
              </a:rPr>
              <a:t>Zuid-Holland Noord</a:t>
            </a:r>
          </a:p>
          <a:p>
            <a:pPr lvl="1"/>
            <a:r>
              <a:rPr lang="nl-NL" dirty="0" smtClean="0">
                <a:solidFill>
                  <a:schemeClr val="bg1"/>
                </a:solidFill>
              </a:rPr>
              <a:t>Amstelland</a:t>
            </a:r>
          </a:p>
          <a:p>
            <a:pPr lvl="1"/>
            <a:r>
              <a:rPr lang="nl-NL" dirty="0" smtClean="0">
                <a:solidFill>
                  <a:schemeClr val="bg1"/>
                </a:solidFill>
              </a:rPr>
              <a:t>Haarlemmermeer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Doel van de samenwerking</a:t>
            </a:r>
          </a:p>
          <a:p>
            <a:pPr lvl="1"/>
            <a:r>
              <a:rPr lang="nl-NL" dirty="0" smtClean="0">
                <a:solidFill>
                  <a:schemeClr val="bg1"/>
                </a:solidFill>
              </a:rPr>
              <a:t>‘bestuurlijke’ afspraken; op regioniveau</a:t>
            </a:r>
          </a:p>
          <a:p>
            <a:pPr lvl="1"/>
            <a:r>
              <a:rPr lang="nl-NL" dirty="0" smtClean="0">
                <a:solidFill>
                  <a:schemeClr val="bg1"/>
                </a:solidFill>
              </a:rPr>
              <a:t>Kennisuitwisseling; op lokaal niveau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Inventarisatie wat er al is</a:t>
            </a:r>
          </a:p>
          <a:p>
            <a:r>
              <a:rPr lang="nl-NL" dirty="0">
                <a:solidFill>
                  <a:schemeClr val="bg1"/>
                </a:solidFill>
              </a:rPr>
              <a:t>De voorgenomen (intensivering van de) samenwerking van Zorg en Zekerheid en gemeenten maakt dus actievere regie op dit brede regionale netwerk onmisbaar</a:t>
            </a:r>
          </a:p>
          <a:p>
            <a:endParaRPr lang="nl-NL" dirty="0" smtClean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8206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Samenwerking in beeld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Kaartje regio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43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78" y="274638"/>
            <a:ext cx="8909221" cy="570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8653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19" y="274639"/>
            <a:ext cx="8464378" cy="5458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8538059"/>
      </p:ext>
    </p:extLst>
  </p:cSld>
  <p:clrMapOvr>
    <a:masterClrMapping/>
  </p:clrMapOvr>
</p:sld>
</file>

<file path=ppt/theme/theme1.xml><?xml version="1.0" encoding="utf-8"?>
<a:theme xmlns:a="http://schemas.openxmlformats.org/drawingml/2006/main" name="1610072 Z&amp;Z Powerpoint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1610072 Z&amp;Z Powerpointtemplate</Template>
  <TotalTime>1234</TotalTime>
  <Words>494</Words>
  <Application>Microsoft Office PowerPoint</Application>
  <PresentationFormat>Diavoorstelling (4:3)</PresentationFormat>
  <Paragraphs>184</Paragraphs>
  <Slides>21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2" baseType="lpstr">
      <vt:lpstr>1610072 Z&amp;Z Powerpointtemplate</vt:lpstr>
      <vt:lpstr>Samenwerking  Gemeenten en Zorg en Zekerheid </vt:lpstr>
      <vt:lpstr>Waarom  samenwerken?</vt:lpstr>
      <vt:lpstr>…..maar ook samenwerking,</vt:lpstr>
      <vt:lpstr>Samenwerking afgelopen jaar  en verder…</vt:lpstr>
      <vt:lpstr>PowerPoint-presentatie</vt:lpstr>
      <vt:lpstr>Werkgroep samenwerking</vt:lpstr>
      <vt:lpstr>Samenwerking in beeld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Proces stappen</vt:lpstr>
      <vt:lpstr>Samenwerken is ook….</vt:lpstr>
      <vt:lpstr>Vragen ????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Francine Gutteling</dc:creator>
  <cp:lastModifiedBy>Juliette Neomagus</cp:lastModifiedBy>
  <cp:revision>62</cp:revision>
  <cp:lastPrinted>2016-12-05T10:00:45Z</cp:lastPrinted>
  <dcterms:created xsi:type="dcterms:W3CDTF">2016-11-15T14:17:37Z</dcterms:created>
  <dcterms:modified xsi:type="dcterms:W3CDTF">2017-11-23T08:12:59Z</dcterms:modified>
</cp:coreProperties>
</file>