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1" r:id="rId4"/>
    <p:sldId id="264" r:id="rId5"/>
    <p:sldId id="272" r:id="rId6"/>
    <p:sldId id="298" r:id="rId7"/>
    <p:sldId id="300" r:id="rId8"/>
    <p:sldId id="302" r:id="rId9"/>
    <p:sldId id="304" r:id="rId10"/>
    <p:sldId id="303" r:id="rId11"/>
    <p:sldId id="305" r:id="rId12"/>
    <p:sldId id="306" r:id="rId13"/>
    <p:sldId id="308" r:id="rId14"/>
    <p:sldId id="313" r:id="rId15"/>
    <p:sldId id="309" r:id="rId16"/>
    <p:sldId id="310" r:id="rId17"/>
    <p:sldId id="311" r:id="rId18"/>
    <p:sldId id="312" r:id="rId19"/>
    <p:sldId id="296" r:id="rId20"/>
    <p:sldId id="301" r:id="rId21"/>
    <p:sldId id="276" r:id="rId22"/>
  </p:sldIdLst>
  <p:sldSz cx="9144000" cy="6858000" type="screen4x3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erstigt - van Meeteren, Femke" initials="N-vMF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BB0"/>
    <a:srgbClr val="8E82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7" d="100"/>
          <a:sy n="77" d="100"/>
        </p:scale>
        <p:origin x="-1968" y="-1098"/>
      </p:cViewPr>
      <p:guideLst>
        <p:guide orient="horz" pos="2160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C364-5A46-46EC-94EA-23F957AE42C9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1850-2920-4AD6-AB69-8DA621C352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19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C547B-320B-4152-B108-B3AAB2B203A9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9C02B-22E5-46FE-BB79-4E5A9647BC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23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C02B-22E5-46FE-BB79-4E5A9647BCA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44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R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3999" cy="5040923"/>
          </a:xfrm>
          <a:prstGeom prst="rect">
            <a:avLst/>
          </a:prstGeom>
          <a:solidFill>
            <a:srgbClr val="8E82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mens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" y="-437269"/>
            <a:ext cx="9051264" cy="67666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83" y="5644327"/>
            <a:ext cx="4832864" cy="10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3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3999" cy="5040923"/>
          </a:xfrm>
          <a:prstGeom prst="rect">
            <a:avLst/>
          </a:prstGeom>
          <a:solidFill>
            <a:srgbClr val="8E82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jongen+fie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69" y="0"/>
            <a:ext cx="4094430" cy="6858000"/>
          </a:xfrm>
          <a:prstGeom prst="rect">
            <a:avLst/>
          </a:prstGeom>
        </p:spPr>
      </p:pic>
      <p:sp>
        <p:nvSpPr>
          <p:cNvPr id="14" name="Titel 5"/>
          <p:cNvSpPr>
            <a:spLocks noGrp="1"/>
          </p:cNvSpPr>
          <p:nvPr>
            <p:ph type="title"/>
          </p:nvPr>
        </p:nvSpPr>
        <p:spPr>
          <a:xfrm>
            <a:off x="359508" y="265833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59508" y="3872767"/>
            <a:ext cx="8229600" cy="48431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nl-NL" dirty="0" smtClean="0"/>
              <a:t>Subtitelstijl van model aanpassen</a:t>
            </a:r>
          </a:p>
        </p:txBody>
      </p:sp>
      <p:pic>
        <p:nvPicPr>
          <p:cNvPr id="6" name="Afbeelding 5" descr="Logo_Z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1"/>
            <a:ext cx="2162256" cy="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0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3999" cy="5040923"/>
          </a:xfrm>
          <a:prstGeom prst="rect">
            <a:avLst/>
          </a:prstGeom>
          <a:solidFill>
            <a:srgbClr val="4D8B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jongen+robo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79" y="0"/>
            <a:ext cx="3238121" cy="6858000"/>
          </a:xfrm>
          <a:prstGeom prst="rect">
            <a:avLst/>
          </a:prstGeom>
        </p:spPr>
      </p:pic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359508" y="265833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59508" y="3872767"/>
            <a:ext cx="8229600" cy="48431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nl-NL" dirty="0" smtClean="0"/>
              <a:t>Subtitelstijl van model aanpassen</a:t>
            </a:r>
          </a:p>
        </p:txBody>
      </p:sp>
      <p:pic>
        <p:nvPicPr>
          <p:cNvPr id="6" name="Afbeelding 5" descr="Logo_Z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1"/>
            <a:ext cx="2162256" cy="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3999" cy="5040923"/>
          </a:xfrm>
          <a:prstGeom prst="rect">
            <a:avLst/>
          </a:prstGeom>
          <a:solidFill>
            <a:srgbClr val="8E82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a+moe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59" y="0"/>
            <a:ext cx="3401840" cy="6858000"/>
          </a:xfrm>
          <a:prstGeom prst="rect">
            <a:avLst/>
          </a:prstGeom>
        </p:spPr>
      </p:pic>
      <p:sp>
        <p:nvSpPr>
          <p:cNvPr id="14" name="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51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inhoud 12"/>
          <p:cNvSpPr>
            <a:spLocks noGrp="1"/>
          </p:cNvSpPr>
          <p:nvPr>
            <p:ph sz="quarter" idx="10"/>
          </p:nvPr>
        </p:nvSpPr>
        <p:spPr>
          <a:xfrm>
            <a:off x="455939" y="1328615"/>
            <a:ext cx="5373687" cy="34449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6" name="Afbeelding 5" descr="Logo_Z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1"/>
            <a:ext cx="2162256" cy="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3999" cy="5040923"/>
          </a:xfrm>
          <a:prstGeom prst="rect">
            <a:avLst/>
          </a:prstGeom>
          <a:solidFill>
            <a:srgbClr val="8E82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51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12"/>
          <p:cNvSpPr>
            <a:spLocks noGrp="1"/>
          </p:cNvSpPr>
          <p:nvPr>
            <p:ph sz="quarter" idx="10"/>
          </p:nvPr>
        </p:nvSpPr>
        <p:spPr>
          <a:xfrm>
            <a:off x="455939" y="1328615"/>
            <a:ext cx="5373687" cy="34449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6" name="Afbeelding 5" descr="Logo_ZZ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1"/>
            <a:ext cx="2162256" cy="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3999" cy="5040923"/>
          </a:xfrm>
          <a:prstGeom prst="rect">
            <a:avLst/>
          </a:prstGeom>
          <a:solidFill>
            <a:srgbClr val="4D8B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51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12"/>
          <p:cNvSpPr>
            <a:spLocks noGrp="1"/>
          </p:cNvSpPr>
          <p:nvPr>
            <p:ph sz="quarter" idx="10"/>
          </p:nvPr>
        </p:nvSpPr>
        <p:spPr>
          <a:xfrm>
            <a:off x="455939" y="1328615"/>
            <a:ext cx="5373687" cy="34449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Logo_ZZ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1"/>
            <a:ext cx="2162256" cy="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1B153-B738-4CE9-94B8-154DB5AC8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8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0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1" r:id="rId3"/>
    <p:sldLayoutId id="2147483653" r:id="rId4"/>
    <p:sldLayoutId id="2147483650" r:id="rId5"/>
    <p:sldLayoutId id="2147483652" r:id="rId6"/>
    <p:sldLayoutId id="214748365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smtClean="0">
                <a:solidFill>
                  <a:schemeClr val="bg1"/>
                </a:solidFill>
              </a:rPr>
              <a:t>Samenwerking </a:t>
            </a:r>
            <a:br>
              <a:rPr lang="nl-NL" sz="3200" smtClean="0">
                <a:solidFill>
                  <a:schemeClr val="bg1"/>
                </a:solidFill>
              </a:rPr>
            </a:br>
            <a:r>
              <a:rPr lang="nl-NL" sz="3200" smtClean="0">
                <a:solidFill>
                  <a:schemeClr val="bg1"/>
                </a:solidFill>
              </a:rPr>
              <a:t>Gemeenten en Zorg en Zekerheid</a:t>
            </a:r>
            <a:r>
              <a:rPr lang="nl-NL" sz="3200" smtClean="0"/>
              <a:t/>
            </a:r>
            <a:br>
              <a:rPr lang="nl-NL" sz="3200" smtClean="0"/>
            </a:br>
            <a:endParaRPr lang="nl-NL" sz="3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Door Femke Nederstigt en Juliette Neomagus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29470" y="6101850"/>
            <a:ext cx="4176596" cy="743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solidFill>
                  <a:schemeClr val="bg1"/>
                </a:solidFill>
              </a:rPr>
              <a:t>Samenwerking </a:t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/>
              <a:t>… en de gemeenten in Zuid-Holland Noord, de Haarlemmermeer en Amstelland en Meerlanden</a:t>
            </a:r>
            <a:br>
              <a:rPr lang="nl-NL" sz="3200" dirty="0" smtClean="0"/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64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" y="1233873"/>
            <a:ext cx="8760940" cy="374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54"/>
            <a:ext cx="914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7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507"/>
            <a:ext cx="5372425" cy="341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32"/>
            <a:ext cx="914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91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8615"/>
            <a:ext cx="5372426" cy="34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274638"/>
            <a:ext cx="8995719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2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28616"/>
            <a:ext cx="8677275" cy="34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141654"/>
            <a:ext cx="9008076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4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9" y="274639"/>
            <a:ext cx="8625016" cy="47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5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616"/>
            <a:ext cx="9144000" cy="370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274638"/>
            <a:ext cx="9020432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7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615"/>
            <a:ext cx="9144000" cy="384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76"/>
            <a:ext cx="914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04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615"/>
            <a:ext cx="9144000" cy="38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274638"/>
            <a:ext cx="887215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4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8615"/>
            <a:ext cx="9143999" cy="3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654"/>
            <a:ext cx="914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4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Proces stappen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455939" y="1328614"/>
            <a:ext cx="8135168" cy="354109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Kennismaken en kennisdeling op thema’s tussen medisch en sociaal domein, </a:t>
            </a:r>
            <a:r>
              <a:rPr lang="nl-NL" dirty="0" err="1">
                <a:solidFill>
                  <a:schemeClr val="bg1"/>
                </a:solidFill>
              </a:rPr>
              <a:t>o.a</a:t>
            </a:r>
            <a:r>
              <a:rPr lang="nl-NL" dirty="0" smtClean="0">
                <a:solidFill>
                  <a:schemeClr val="bg1"/>
                </a:solidFill>
              </a:rPr>
              <a:t>…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Zorg in de wijk (keten dementie, ….)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GGZ (18-/18+, ……)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Preventie (valpreventie, …..)</a:t>
            </a:r>
          </a:p>
          <a:p>
            <a:pPr lvl="0"/>
            <a:r>
              <a:rPr lang="nl-NL" dirty="0" smtClean="0">
                <a:solidFill>
                  <a:schemeClr val="bg1"/>
                </a:solidFill>
              </a:rPr>
              <a:t>Bereiken </a:t>
            </a:r>
            <a:r>
              <a:rPr lang="nl-NL" dirty="0">
                <a:solidFill>
                  <a:schemeClr val="bg1"/>
                </a:solidFill>
              </a:rPr>
              <a:t>commitment ketenpartners (praktijk)</a:t>
            </a:r>
          </a:p>
          <a:p>
            <a:pPr lvl="0"/>
            <a:r>
              <a:rPr lang="nl-NL" dirty="0" smtClean="0">
                <a:solidFill>
                  <a:schemeClr val="bg1"/>
                </a:solidFill>
              </a:rPr>
              <a:t>Borgen proces structuur </a:t>
            </a:r>
            <a:r>
              <a:rPr lang="nl-NL" dirty="0">
                <a:solidFill>
                  <a:schemeClr val="bg1"/>
                </a:solidFill>
              </a:rPr>
              <a:t>(facilitair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Waarom </a:t>
            </a:r>
            <a:r>
              <a:rPr lang="nl-NL" dirty="0" smtClean="0">
                <a:solidFill>
                  <a:schemeClr val="bg1"/>
                </a:solidFill>
              </a:rPr>
              <a:t> samenwerken</a:t>
            </a:r>
            <a:r>
              <a:rPr lang="nl-NL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455938" y="1094154"/>
            <a:ext cx="6592562" cy="3444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Halverwege 2014 afspraken </a:t>
            </a:r>
            <a:r>
              <a:rPr lang="nl-NL" dirty="0" smtClean="0">
                <a:solidFill>
                  <a:schemeClr val="bg1"/>
                </a:solidFill>
              </a:rPr>
              <a:t>gemeenten en Z&amp;Z in </a:t>
            </a:r>
            <a:r>
              <a:rPr lang="nl-NL" dirty="0">
                <a:solidFill>
                  <a:schemeClr val="bg1"/>
                </a:solidFill>
              </a:rPr>
              <a:t>het kader van de </a:t>
            </a:r>
            <a:r>
              <a:rPr lang="nl-NL" dirty="0" smtClean="0">
                <a:solidFill>
                  <a:schemeClr val="bg1"/>
                </a:solidFill>
              </a:rPr>
              <a:t>transitie. Na drukte transitie eind 2016 inventarisatie onderwerpen voor transformatie. 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Stand van zaken per 1 januari 2015: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Zorgverzekeraa</a:t>
            </a:r>
            <a:r>
              <a:rPr lang="nl-NL" dirty="0" smtClean="0">
                <a:solidFill>
                  <a:schemeClr val="bg1"/>
                </a:solidFill>
              </a:rPr>
              <a:t>r</a:t>
            </a:r>
            <a:r>
              <a:rPr lang="nl-NL" dirty="0">
                <a:solidFill>
                  <a:schemeClr val="bg1"/>
                </a:solidFill>
              </a:rPr>
              <a:t>:	</a:t>
            </a:r>
            <a:r>
              <a:rPr lang="nl-NL" dirty="0" smtClean="0">
                <a:solidFill>
                  <a:schemeClr val="bg1"/>
                </a:solidFill>
              </a:rPr>
              <a:t>	WLZ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		</a:t>
            </a:r>
            <a:r>
              <a:rPr lang="nl-NL" dirty="0" err="1" smtClean="0">
                <a:solidFill>
                  <a:schemeClr val="bg1"/>
                </a:solidFill>
              </a:rPr>
              <a:t>ZvW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Gemeenten</a:t>
            </a:r>
            <a:r>
              <a:rPr lang="nl-NL" dirty="0">
                <a:solidFill>
                  <a:schemeClr val="bg1"/>
                </a:solidFill>
              </a:rPr>
              <a:t>:			</a:t>
            </a:r>
            <a:r>
              <a:rPr lang="nl-NL" dirty="0" smtClean="0">
                <a:solidFill>
                  <a:schemeClr val="bg1"/>
                </a:solidFill>
              </a:rPr>
              <a:t>WMO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		</a:t>
            </a:r>
            <a:r>
              <a:rPr lang="nl-NL" dirty="0" smtClean="0">
                <a:solidFill>
                  <a:schemeClr val="bg1"/>
                </a:solidFill>
              </a:rPr>
              <a:t>Jeugdwet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 		</a:t>
            </a:r>
            <a:r>
              <a:rPr lang="nl-NL" dirty="0">
                <a:solidFill>
                  <a:schemeClr val="bg1"/>
                </a:solidFill>
              </a:rPr>
              <a:t>			WPG (uitgevoerd door de </a:t>
            </a:r>
            <a:r>
              <a:rPr lang="nl-NL" dirty="0" smtClean="0">
                <a:solidFill>
                  <a:schemeClr val="bg1"/>
                </a:solidFill>
              </a:rPr>
              <a:t>GGD</a:t>
            </a:r>
            <a:r>
              <a:rPr lang="nl-NL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Dit </a:t>
            </a:r>
            <a:r>
              <a:rPr lang="nl-NL" dirty="0">
                <a:solidFill>
                  <a:schemeClr val="bg1"/>
                </a:solidFill>
              </a:rPr>
              <a:t>betekent dat </a:t>
            </a:r>
            <a:r>
              <a:rPr lang="nl-NL" dirty="0" smtClean="0">
                <a:solidFill>
                  <a:schemeClr val="bg1"/>
                </a:solidFill>
              </a:rPr>
              <a:t>gemeenten en Z&amp;Z over en weer vragen hebben.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81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Samenwerken is ook….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1"/>
                </a:solidFill>
              </a:rPr>
              <a:t>De </a:t>
            </a:r>
            <a:r>
              <a:rPr lang="nl-NL" dirty="0">
                <a:solidFill>
                  <a:schemeClr val="bg1"/>
                </a:solidFill>
              </a:rPr>
              <a:t>energie die het </a:t>
            </a:r>
            <a:r>
              <a:rPr lang="nl-NL" dirty="0" smtClean="0">
                <a:solidFill>
                  <a:schemeClr val="bg1"/>
                </a:solidFill>
              </a:rPr>
              <a:t>ons 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(als werkgroepleden) oplevert, de mogelijke tegenvallers en hoe je dit weer samen </a:t>
            </a:r>
            <a:r>
              <a:rPr lang="nl-NL" dirty="0" smtClean="0">
                <a:solidFill>
                  <a:schemeClr val="bg1"/>
                </a:solidFill>
              </a:rPr>
              <a:t>oppakt. Kortom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smtClean="0">
                <a:solidFill>
                  <a:schemeClr val="bg1"/>
                </a:solidFill>
              </a:rPr>
              <a:t>enthousiasmeren. Dit zijn kenmerken van samenwerken en vertrouwen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1"/>
                </a:solidFill>
              </a:rPr>
              <a:t>Het </a:t>
            </a:r>
            <a:r>
              <a:rPr lang="nl-NL" dirty="0">
                <a:solidFill>
                  <a:schemeClr val="bg1"/>
                </a:solidFill>
              </a:rPr>
              <a:t>gaat niet altijd </a:t>
            </a:r>
            <a:r>
              <a:rPr lang="nl-NL" dirty="0" smtClean="0">
                <a:solidFill>
                  <a:schemeClr val="bg1"/>
                </a:solidFill>
              </a:rPr>
              <a:t>soepel en vanzelf  </a:t>
            </a:r>
            <a:r>
              <a:rPr lang="nl-NL" dirty="0">
                <a:solidFill>
                  <a:schemeClr val="bg1"/>
                </a:solidFill>
              </a:rPr>
              <a:t>maar samen kom je verder en kunnen </a:t>
            </a:r>
            <a:r>
              <a:rPr lang="nl-NL" dirty="0" smtClean="0">
                <a:solidFill>
                  <a:schemeClr val="bg1"/>
                </a:solidFill>
              </a:rPr>
              <a:t>en willen we </a:t>
            </a:r>
            <a:r>
              <a:rPr lang="nl-NL" dirty="0">
                <a:solidFill>
                  <a:schemeClr val="bg1"/>
                </a:solidFill>
              </a:rPr>
              <a:t>het beste </a:t>
            </a:r>
            <a:r>
              <a:rPr lang="nl-NL" dirty="0" smtClean="0">
                <a:solidFill>
                  <a:schemeClr val="bg1"/>
                </a:solidFill>
              </a:rPr>
              <a:t>en hetzelfde voor </a:t>
            </a:r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smtClean="0">
                <a:solidFill>
                  <a:schemeClr val="bg1"/>
                </a:solidFill>
              </a:rPr>
              <a:t>inwoners /patiënt/verzekerde </a:t>
            </a:r>
            <a:r>
              <a:rPr lang="nl-NL" dirty="0">
                <a:solidFill>
                  <a:schemeClr val="bg1"/>
                </a:solidFill>
              </a:rPr>
              <a:t>bereiken.</a:t>
            </a:r>
          </a:p>
        </p:txBody>
      </p:sp>
    </p:spTree>
    <p:extLst>
      <p:ext uri="{BB962C8B-B14F-4D97-AF65-F5344CB8AC3E}">
        <p14:creationId xmlns:p14="http://schemas.microsoft.com/office/powerpoint/2010/main" val="38786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Vragen ????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Ideeën? Suggesties?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405423" y="61567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… en </a:t>
            </a:r>
            <a:r>
              <a:rPr lang="nl-NL" dirty="0" smtClean="0"/>
              <a:t>de gemeenten </a:t>
            </a:r>
            <a:r>
              <a:rPr lang="nl-NL" dirty="0"/>
              <a:t>in </a:t>
            </a:r>
            <a:r>
              <a:rPr lang="nl-NL" dirty="0" smtClean="0"/>
              <a:t>Zuid-Holland Noord en Amstelland en </a:t>
            </a:r>
            <a:r>
              <a:rPr lang="nl-NL" dirty="0" err="1" smtClean="0"/>
              <a:t>Meerlanden</a:t>
            </a:r>
            <a:r>
              <a:rPr lang="nl-NL" dirty="0" err="1" smtClean="0">
                <a:solidFill>
                  <a:schemeClr val="bg1"/>
                </a:solidFill>
              </a:rPr>
              <a:t>en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35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…..maar ook </a:t>
            </a:r>
            <a:r>
              <a:rPr lang="nl-NL" dirty="0" smtClean="0">
                <a:solidFill>
                  <a:schemeClr val="bg1"/>
                </a:solidFill>
              </a:rPr>
              <a:t>samenwerking,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604794" y="1328615"/>
            <a:ext cx="7022294" cy="344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…. om </a:t>
            </a:r>
            <a:r>
              <a:rPr lang="nl-NL" dirty="0">
                <a:solidFill>
                  <a:schemeClr val="bg1"/>
                </a:solidFill>
              </a:rPr>
              <a:t>onze </a:t>
            </a:r>
            <a:r>
              <a:rPr lang="nl-NL" dirty="0" smtClean="0">
                <a:solidFill>
                  <a:schemeClr val="bg1"/>
                </a:solidFill>
              </a:rPr>
              <a:t>inwoners/verzekerden/cliënten </a:t>
            </a:r>
            <a:r>
              <a:rPr lang="nl-NL" dirty="0">
                <a:solidFill>
                  <a:schemeClr val="bg1"/>
                </a:solidFill>
              </a:rPr>
              <a:t>zo goed mogelijk </a:t>
            </a:r>
            <a:r>
              <a:rPr lang="nl-NL" dirty="0" smtClean="0">
                <a:solidFill>
                  <a:schemeClr val="bg1"/>
                </a:solidFill>
              </a:rPr>
              <a:t>te helpen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…. om op gezamenlijk </a:t>
            </a:r>
            <a:r>
              <a:rPr lang="nl-NL" dirty="0">
                <a:solidFill>
                  <a:schemeClr val="bg1"/>
                </a:solidFill>
              </a:rPr>
              <a:t>gedragen onderwerpen veel meer structureel aan de slag </a:t>
            </a:r>
            <a:r>
              <a:rPr lang="nl-NL" dirty="0" smtClean="0">
                <a:solidFill>
                  <a:schemeClr val="bg1"/>
                </a:solidFill>
              </a:rPr>
              <a:t>met </a:t>
            </a:r>
            <a:r>
              <a:rPr lang="nl-NL" dirty="0">
                <a:solidFill>
                  <a:schemeClr val="bg1"/>
                </a:solidFill>
              </a:rPr>
              <a:t>een gezamenlijke </a:t>
            </a:r>
            <a:r>
              <a:rPr lang="nl-NL" dirty="0" smtClean="0">
                <a:solidFill>
                  <a:schemeClr val="bg1"/>
                </a:solidFill>
              </a:rPr>
              <a:t>agenda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….. 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nl-NL" dirty="0" smtClean="0">
                <a:solidFill>
                  <a:schemeClr val="bg1"/>
                </a:solidFill>
              </a:rPr>
              <a:t>mdat onderwerpen gaan vaak door heel het zorgstelsel heen 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…...</a:t>
            </a:r>
            <a:r>
              <a:rPr lang="nl-NL" dirty="0" smtClean="0">
                <a:solidFill>
                  <a:schemeClr val="bg1"/>
                </a:solidFill>
              </a:rPr>
              <a:t>omdat het </a:t>
            </a:r>
            <a:r>
              <a:rPr lang="nl-NL" dirty="0" smtClean="0">
                <a:solidFill>
                  <a:schemeClr val="bg1"/>
                </a:solidFill>
              </a:rPr>
              <a:t>werkgebied, doelgroep en aard van de organisatie  verschilt  (dynamiek van zorgverzekeraar, gemeenten en aanbieders)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Samenwerking afgelopen jaar  en verder…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455938" y="1328615"/>
            <a:ext cx="8007577" cy="3444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Startbijeenkomst </a:t>
            </a:r>
            <a:r>
              <a:rPr lang="nl-NL" dirty="0">
                <a:solidFill>
                  <a:schemeClr val="bg1"/>
                </a:solidFill>
              </a:rPr>
              <a:t>Zorg en Zekerheid en gemeenten in Z&amp;Z regio’s (22 november 2016)</a:t>
            </a:r>
          </a:p>
          <a:p>
            <a:r>
              <a:rPr lang="nl-NL" dirty="0">
                <a:solidFill>
                  <a:schemeClr val="bg1"/>
                </a:solidFill>
              </a:rPr>
              <a:t>Inventarisatie </a:t>
            </a:r>
            <a:r>
              <a:rPr lang="nl-NL" dirty="0" smtClean="0">
                <a:solidFill>
                  <a:schemeClr val="bg1"/>
                </a:solidFill>
              </a:rPr>
              <a:t>kwesties 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Lijst van gedragen </a:t>
            </a:r>
            <a:r>
              <a:rPr lang="nl-NL" dirty="0">
                <a:solidFill>
                  <a:schemeClr val="bg1"/>
                </a:solidFill>
              </a:rPr>
              <a:t>thema’s en </a:t>
            </a:r>
            <a:r>
              <a:rPr lang="nl-NL" dirty="0" smtClean="0">
                <a:solidFill>
                  <a:schemeClr val="bg1"/>
                </a:solidFill>
              </a:rPr>
              <a:t>onderwerpen.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Interactieve </a:t>
            </a:r>
            <a:r>
              <a:rPr lang="nl-NL" dirty="0">
                <a:solidFill>
                  <a:schemeClr val="bg1"/>
                </a:solidFill>
              </a:rPr>
              <a:t>werkbijeenkomst i</a:t>
            </a:r>
            <a:r>
              <a:rPr lang="nl-NL" dirty="0" smtClean="0">
                <a:solidFill>
                  <a:schemeClr val="bg1"/>
                </a:solidFill>
              </a:rPr>
              <a:t>ngebrachte </a:t>
            </a:r>
            <a:r>
              <a:rPr lang="nl-NL" dirty="0">
                <a:solidFill>
                  <a:schemeClr val="bg1"/>
                </a:solidFill>
              </a:rPr>
              <a:t>onderwerpen door de </a:t>
            </a:r>
            <a:r>
              <a:rPr lang="nl-NL" dirty="0" smtClean="0">
                <a:solidFill>
                  <a:schemeClr val="bg1"/>
                </a:solidFill>
              </a:rPr>
              <a:t>gemeenten prioriteren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Realistisch </a:t>
            </a:r>
            <a:r>
              <a:rPr lang="nl-NL" dirty="0">
                <a:solidFill>
                  <a:schemeClr val="bg1"/>
                </a:solidFill>
              </a:rPr>
              <a:t>en haalbaar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Een hoge impact op onze </a:t>
            </a:r>
            <a:r>
              <a:rPr lang="nl-NL" dirty="0" smtClean="0">
                <a:solidFill>
                  <a:schemeClr val="bg1"/>
                </a:solidFill>
              </a:rPr>
              <a:t>cliënt/inwoner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Concrete afspraken voor samenwerking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Mensen en organisaties verbinden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Start </a:t>
            </a:r>
            <a:r>
              <a:rPr lang="nl-NL" dirty="0">
                <a:solidFill>
                  <a:schemeClr val="bg1"/>
                </a:solidFill>
              </a:rPr>
              <a:t>werkgroep met 1 afgevaardigde per regio (Sinds </a:t>
            </a:r>
            <a:r>
              <a:rPr lang="nl-NL" dirty="0" smtClean="0">
                <a:solidFill>
                  <a:schemeClr val="bg1"/>
                </a:solidFill>
              </a:rPr>
              <a:t>januari </a:t>
            </a:r>
            <a:r>
              <a:rPr lang="nl-NL" dirty="0">
                <a:solidFill>
                  <a:schemeClr val="bg1"/>
                </a:solidFill>
              </a:rPr>
              <a:t>2017 1x per maand)</a:t>
            </a:r>
          </a:p>
          <a:p>
            <a:endParaRPr lang="nl-NL" dirty="0"/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33550"/>
              </p:ext>
            </p:extLst>
          </p:nvPr>
        </p:nvGraphicFramePr>
        <p:xfrm>
          <a:off x="2057300" y="135921"/>
          <a:ext cx="4082862" cy="641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160"/>
                <a:gridCol w="1211495"/>
                <a:gridCol w="400022"/>
                <a:gridCol w="390791"/>
                <a:gridCol w="336722"/>
                <a:gridCol w="491016"/>
                <a:gridCol w="533656"/>
              </a:tblGrid>
              <a:tr h="95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Onderwerp/thema’s (inhoudelijk)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Lange termijn Agenda 2018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Korte termijn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lokaal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Regionaal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Hoe vaak benoemd tijdens de werksessie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548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 in de wijk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Ondersteuning langer thuis, voorkomen van intramuraal zoals LVB groepen, ouderen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5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68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GGZ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18-/18+, toegankelijkheid kinderen WLZ,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 naadloze overgang ander domein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27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 in de wijk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Casemanagement/ketens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27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Populatiebekostiging op lange termijn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27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GGZ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Verwarde personen (integrale aanpak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27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Afstemming Zorgstelsel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Elv/crisis/respijtzorg (op elkaar afstemmen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13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Preventie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Gezonde leefstijl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41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Preventie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lage SES evidenced based, gezondheidsverschillen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13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 in de wijk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Bemoeizorg gem-zvw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27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GGz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Jeugd GGZ versus ZvW </a:t>
                      </a:r>
                      <a:br>
                        <a:rPr lang="nl-NL" sz="900">
                          <a:effectLst/>
                        </a:rPr>
                      </a:br>
                      <a:r>
                        <a:rPr lang="nl-NL" sz="900">
                          <a:effectLst/>
                        </a:rPr>
                        <a:t>(inzet POh Jeugd)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68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preventie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Samenwerking eerste lijn en gemeente in verwijzen naar preventief aanbod in de AV CZM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24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Afstemming in het zorgstelsel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Vervoer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13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 in de wijk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GGz in de wijk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41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 in de wijk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Integrale cliëntondersteuning in de wijk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13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 in de wijk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Beschermd wonen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41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 err="1">
                          <a:effectLst/>
                        </a:rPr>
                        <a:t>Meerjarencapaciteit</a:t>
                      </a:r>
                      <a:r>
                        <a:rPr lang="nl-NL" sz="900" dirty="0">
                          <a:effectLst/>
                        </a:rPr>
                        <a:t> (scheiden van wonen en zorg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  <a:tr h="13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Preventie </a:t>
                      </a:r>
                      <a:endParaRPr lang="nl-N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val preventie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30475" y="1363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B153-B738-4CE9-94B8-154DB5AC84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5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Werkgroep samenwerking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Één</a:t>
            </a:r>
            <a:r>
              <a:rPr lang="nl-NL" dirty="0" smtClean="0">
                <a:solidFill>
                  <a:schemeClr val="bg1"/>
                </a:solidFill>
              </a:rPr>
              <a:t> afgevaardigde </a:t>
            </a:r>
            <a:r>
              <a:rPr lang="nl-NL" dirty="0" smtClean="0">
                <a:solidFill>
                  <a:schemeClr val="bg1"/>
                </a:solidFill>
              </a:rPr>
              <a:t>per regio 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Zuid-Holland Noord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Amstelland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Haarlemmermeer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Doel van de samenwerking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‘bestuurlijke’ afspraken; op regioniveau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Kennisuitwisseling; op lokaal niveau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Inventarisatie wat er al is</a:t>
            </a:r>
          </a:p>
          <a:p>
            <a:r>
              <a:rPr lang="nl-NL" dirty="0">
                <a:solidFill>
                  <a:schemeClr val="bg1"/>
                </a:solidFill>
              </a:rPr>
              <a:t>De voorgenomen (intensivering van de) samenwerking van Zorg en Zekerheid en gemeenten maakt dus actievere regie op dit brede regionale netwerk onmisbaar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0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Samenwerking in beeld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Kaartje regio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" y="274638"/>
            <a:ext cx="8909221" cy="570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65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274639"/>
            <a:ext cx="8464378" cy="545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38059"/>
      </p:ext>
    </p:extLst>
  </p:cSld>
  <p:clrMapOvr>
    <a:masterClrMapping/>
  </p:clrMapOvr>
</p:sld>
</file>

<file path=ppt/theme/theme1.xml><?xml version="1.0" encoding="utf-8"?>
<a:theme xmlns:a="http://schemas.openxmlformats.org/drawingml/2006/main" name="1610072 Z&amp;Z 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1610072 Z&amp;Z Powerpointtemplate</Template>
  <TotalTime>1234</TotalTime>
  <Words>494</Words>
  <Application>Microsoft Office PowerPoint</Application>
  <PresentationFormat>Diavoorstelling (4:3)</PresentationFormat>
  <Paragraphs>184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1610072 Z&amp;Z Powerpointtemplate</vt:lpstr>
      <vt:lpstr>Samenwerking  Gemeenten en Zorg en Zekerheid </vt:lpstr>
      <vt:lpstr>Waarom  samenwerken?</vt:lpstr>
      <vt:lpstr>…..maar ook samenwerking,</vt:lpstr>
      <vt:lpstr>Samenwerking afgelopen jaar  en verder…</vt:lpstr>
      <vt:lpstr>PowerPoint-presentatie</vt:lpstr>
      <vt:lpstr>Werkgroep samenwerking</vt:lpstr>
      <vt:lpstr>Samenwerking in beeld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Proces stappen</vt:lpstr>
      <vt:lpstr>Samenwerken is ook….</vt:lpstr>
      <vt:lpstr>Vragen 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Francine Gutteling</dc:creator>
  <cp:lastModifiedBy>Juliette Neomagus</cp:lastModifiedBy>
  <cp:revision>62</cp:revision>
  <cp:lastPrinted>2016-12-05T10:00:45Z</cp:lastPrinted>
  <dcterms:created xsi:type="dcterms:W3CDTF">2016-11-15T14:17:37Z</dcterms:created>
  <dcterms:modified xsi:type="dcterms:W3CDTF">2017-11-23T08:12:59Z</dcterms:modified>
</cp:coreProperties>
</file>